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5.xml" ContentType="application/vnd.openxmlformats-officedocument.presentationml.comments+xml"/>
  <Override PartName="/ppt/notesSlides/notesSlide22.xml" ContentType="application/vnd.openxmlformats-officedocument.presentationml.notesSlide+xml"/>
  <Override PartName="/ppt/comments/comment6.xml" ContentType="application/vnd.openxmlformats-officedocument.presentationml.comments+xml"/>
  <Override PartName="/ppt/notesSlides/notesSlide23.xml" ContentType="application/vnd.openxmlformats-officedocument.presentationml.notesSlide+xml"/>
  <Override PartName="/ppt/comments/comment7.xml" ContentType="application/vnd.openxmlformats-officedocument.presentationml.comments+xml"/>
  <Override PartName="/ppt/notesSlides/notesSlide24.xml" ContentType="application/vnd.openxmlformats-officedocument.presentationml.notesSlide+xml"/>
  <Override PartName="/ppt/comments/comment8.xml" ContentType="application/vnd.openxmlformats-officedocument.presentationml.comments+xml"/>
  <Override PartName="/ppt/notesSlides/notesSlide25.xml" ContentType="application/vnd.openxmlformats-officedocument.presentationml.notesSlide+xml"/>
  <Override PartName="/ppt/comments/comment9.xml" ContentType="application/vnd.openxmlformats-officedocument.presentationml.comments+xml"/>
  <Override PartName="/ppt/notesSlides/notesSlide26.xml" ContentType="application/vnd.openxmlformats-officedocument.presentationml.notesSlide+xml"/>
  <Override PartName="/ppt/comments/comment1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7" r:id="rId3"/>
    <p:sldId id="332" r:id="rId4"/>
    <p:sldId id="339" r:id="rId5"/>
    <p:sldId id="331" r:id="rId6"/>
    <p:sldId id="352" r:id="rId7"/>
    <p:sldId id="361" r:id="rId8"/>
    <p:sldId id="320" r:id="rId9"/>
    <p:sldId id="353" r:id="rId10"/>
    <p:sldId id="341" r:id="rId11"/>
    <p:sldId id="354" r:id="rId12"/>
    <p:sldId id="362" r:id="rId13"/>
    <p:sldId id="363" r:id="rId14"/>
    <p:sldId id="330" r:id="rId15"/>
    <p:sldId id="311" r:id="rId16"/>
    <p:sldId id="359" r:id="rId17"/>
    <p:sldId id="321" r:id="rId18"/>
    <p:sldId id="347" r:id="rId19"/>
    <p:sldId id="360" r:id="rId20"/>
    <p:sldId id="348" r:id="rId21"/>
    <p:sldId id="306" r:id="rId22"/>
    <p:sldId id="313" r:id="rId23"/>
    <p:sldId id="314" r:id="rId24"/>
    <p:sldId id="265" r:id="rId25"/>
    <p:sldId id="349" r:id="rId26"/>
    <p:sldId id="351" r:id="rId27"/>
    <p:sldId id="288" r:id="rId28"/>
    <p:sldId id="307" r:id="rId29"/>
    <p:sldId id="32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39" clrIdx="0"/>
  <p:cmAuthor id="2" name="Hadi" initials="H" lastIdx="0" clrIdx="1"/>
  <p:cmAuthor id="3" name="Microsoft Office User" initials="Office"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008977"/>
    <a:srgbClr val="DC756D"/>
    <a:srgbClr val="8CAD28"/>
    <a:srgbClr val="6CBDC3"/>
    <a:srgbClr val="B47BFC"/>
    <a:srgbClr val="FFFFFF"/>
    <a:srgbClr val="726B00"/>
    <a:srgbClr val="DB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72" autoAdjust="0"/>
    <p:restoredTop sz="60341" autoAdjust="0"/>
  </p:normalViewPr>
  <p:slideViewPr>
    <p:cSldViewPr snapToGrid="0">
      <p:cViewPr varScale="1">
        <p:scale>
          <a:sx n="84" d="100"/>
          <a:sy n="84" d="100"/>
        </p:scale>
        <p:origin x="120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11-30T15:47:27.422" idx="1">
    <p:pos x="10" y="10"/>
    <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7-04-25T14:51:33.514" idx="29">
    <p:pos x="10" y="10"/>
    <p:text>whole premise: Data accquisition. Precog, push data quality checks to the good idea. We should do it more. We show that segmentation + explanation = in combination, important!!</p:text>
    <p:extLst>
      <p:ext uri="{C676402C-5697-4E1C-873F-D02D1690AC5C}">
        <p15:threadingInfo xmlns:p15="http://schemas.microsoft.com/office/powerpoint/2012/main" timeZoneBias="240"/>
      </p:ext>
    </p:extLst>
  </p:cm>
  <p:cm authorId="1" dt="2017-04-25T14:53:48.163" idx="30">
    <p:pos x="10" y="106"/>
    <p:text>This is a system and its pretty to use for new domains.</p:text>
    <p:extLst>
      <p:ext uri="{C676402C-5697-4E1C-873F-D02D1690AC5C}">
        <p15:threadingInfo xmlns:p15="http://schemas.microsoft.com/office/powerpoint/2012/main" timeZoneBias="240">
          <p15:parentCm authorId="1" idx="29"/>
        </p15:threadingInfo>
      </p:ext>
    </p:extLst>
  </p:cm>
  <p:cm authorId="1" dt="2017-04-25T14:54:23.556" idx="31">
    <p:pos x="10" y="202"/>
    <p:text>What are the interesting problems where this makes head: this type of appraoch might be useful in the EDUCATION DOMAIN. The techniques tehy use are rpe for improvement.</p:text>
    <p:extLst>
      <p:ext uri="{C676402C-5697-4E1C-873F-D02D1690AC5C}">
        <p15:threadingInfo xmlns:p15="http://schemas.microsoft.com/office/powerpoint/2012/main" timeZoneBias="240">
          <p15:parentCm authorId="1" idx="29"/>
        </p15:threadingInfo>
      </p:ext>
    </p:extLst>
  </p:cm>
  <p:cm authorId="1" dt="2017-04-25T14:54:34.387" idx="32">
    <p:pos x="10" y="298"/>
    <p:text>Longer term affects on how people write</p:text>
    <p:extLst>
      <p:ext uri="{C676402C-5697-4E1C-873F-D02D1690AC5C}">
        <p15:threadingInfo xmlns:p15="http://schemas.microsoft.com/office/powerpoint/2012/main" timeZoneBias="240">
          <p15:parentCm authorId="1" idx="29"/>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4-25T14:16:56.113" idx="1">
    <p:pos x="-1315" y="-128"/>
    <p:text>Primary reason ppl use crowdsourcing is to collect data." Used for exp, but the bulk of what its used for is data accquisition. Context of labels AND you can think of vast majority of social web services as basicaly crowdsourced data collection.</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4-25T14:44:29.178" idx="18">
    <p:pos x="10" y="10"/>
    <p:text>Animate in the stuff. Work way up to this image.</p:text>
    <p:extLst>
      <p:ext uri="{C676402C-5697-4E1C-873F-D02D1690AC5C}">
        <p15:threadingInfo xmlns:p15="http://schemas.microsoft.com/office/powerpoint/2012/main" timeZoneBias="240"/>
      </p:ext>
    </p:extLst>
  </p:cm>
  <p:cm authorId="1" dt="2017-04-25T14:44:47.590" idx="19">
    <p:pos x="10" y="106"/>
    <p:text>Give an idea of what we are trying to do</p:text>
    <p:extLst>
      <p:ext uri="{C676402C-5697-4E1C-873F-D02D1690AC5C}">
        <p15:threadingInfo xmlns:p15="http://schemas.microsoft.com/office/powerpoint/2012/main" timeZoneBias="240">
          <p15:parentCm authorId="1" idx="18"/>
        </p15:threadingInfo>
      </p:ext>
    </p:extLst>
  </p:cm>
  <p:cm authorId="1" dt="2017-04-25T14:45:04.883" idx="20">
    <p:pos x="10" y="202"/>
    <p:text>What changes will reclassify this as high quality</p:text>
    <p:extLst>
      <p:ext uri="{C676402C-5697-4E1C-873F-D02D1690AC5C}">
        <p15:threadingInfo xmlns:p15="http://schemas.microsoft.com/office/powerpoint/2012/main" timeZoneBias="240">
          <p15:parentCm authorId="1" idx="18"/>
        </p15:threadingInfo>
      </p:ext>
    </p:extLst>
  </p:cm>
  <p:cm authorId="1" dt="2017-04-25T14:45:22.394" idx="21">
    <p:pos x="10" y="298"/>
    <p:text>Two possible perturbations. Intution of why p1 is (0,-20)</p:text>
    <p:extLst>
      <p:ext uri="{C676402C-5697-4E1C-873F-D02D1690AC5C}">
        <p15:threadingInfo xmlns:p15="http://schemas.microsoft.com/office/powerpoint/2012/main" timeZoneBias="240">
          <p15:parentCm authorId="1" idx="18"/>
        </p15:threadingInfo>
      </p:ext>
    </p:extLst>
  </p:cm>
  <p:cm authorId="1" dt="2017-04-25T14:45:46.910" idx="22">
    <p:pos x="106" y="106"/>
    <p:text>Missing a step. Our model is a random forest, average all the trees in the model. Gives us a ranked list of features scored by how helpful they are to improving things. How much each individual feature contributes wholistically to improving quality.</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7-04-25T14:47:13.377" idx="23">
    <p:pos x="10" y="10"/>
    <p:text>Ranked list -&gt; Text example. Then go back to this.</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04-25T14:47:13.377" idx="23">
    <p:pos x="10" y="10"/>
    <p:text>Ranked list -&gt; Text example. Then go back to this.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7-04-25T14:47:13.377" idx="23">
    <p:pos x="10" y="10"/>
    <p:text>Ranked list -&gt; Text example. Then go back to this.</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7-04-25T14:47:13.377" idx="23">
    <p:pos x="10" y="10"/>
    <p:text>Ranked list -&gt; Text example. Then go back to this.</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7-04-25T14:49:45.615" idx="27">
    <p:pos x="10" y="10"/>
    <p:text>Setup slide to say what are the four conditions--where do the wins come from. Does it come from segmentation? Or better explanations? OR BOTH????</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7-04-25T14:51:33.514" idx="29">
    <p:pos x="10" y="10"/>
    <p:text>whole premise: Data accquisition. Precog, push data quality checks to the good idea. We should do it more. We show that segmentation + explanation = in combination, important!!</p:text>
    <p:extLst>
      <p:ext uri="{C676402C-5697-4E1C-873F-D02D1690AC5C}">
        <p15:threadingInfo xmlns:p15="http://schemas.microsoft.com/office/powerpoint/2012/main" timeZoneBias="240"/>
      </p:ext>
    </p:extLst>
  </p:cm>
  <p:cm authorId="1" dt="2017-04-25T14:53:48.163" idx="30">
    <p:pos x="10" y="106"/>
    <p:text>This is a system and its pretty to use for new domains.</p:text>
    <p:extLst>
      <p:ext uri="{C676402C-5697-4E1C-873F-D02D1690AC5C}">
        <p15:threadingInfo xmlns:p15="http://schemas.microsoft.com/office/powerpoint/2012/main" timeZoneBias="240">
          <p15:parentCm authorId="1" idx="29"/>
        </p15:threadingInfo>
      </p:ext>
    </p:extLst>
  </p:cm>
  <p:cm authorId="1" dt="2017-04-25T14:54:23.556" idx="31">
    <p:pos x="10" y="202"/>
    <p:text>What are the interesting problems where this makes head: this type of appraoch might be useful in the EDUCATION DOMAIN. The techniques tehy use are rpe for improvement.</p:text>
    <p:extLst>
      <p:ext uri="{C676402C-5697-4E1C-873F-D02D1690AC5C}">
        <p15:threadingInfo xmlns:p15="http://schemas.microsoft.com/office/powerpoint/2012/main" timeZoneBias="240">
          <p15:parentCm authorId="1" idx="29"/>
        </p15:threadingInfo>
      </p:ext>
    </p:extLst>
  </p:cm>
  <p:cm authorId="1" dt="2017-04-25T14:54:34.387" idx="32">
    <p:pos x="10" y="298"/>
    <p:text>Longer term affects on how people write</p:text>
    <p:extLst>
      <p:ext uri="{C676402C-5697-4E1C-873F-D02D1690AC5C}">
        <p15:threadingInfo xmlns:p15="http://schemas.microsoft.com/office/powerpoint/2012/main" timeZoneBias="240">
          <p15:parentCm authorId="1" idx="29"/>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85E50B-AE68-4389-8811-8B7A97369661}" type="datetimeFigureOut">
              <a:rPr lang="en-US" smtClean="0"/>
              <a:t>1/17/21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2D5E3-BE24-4708-B160-858FFA1330DD}" type="slidenum">
              <a:rPr lang="en-US" smtClean="0"/>
              <a:t>‹#›</a:t>
            </a:fld>
            <a:endParaRPr lang="en-US"/>
          </a:p>
        </p:txBody>
      </p:sp>
    </p:spTree>
    <p:extLst>
      <p:ext uri="{BB962C8B-B14F-4D97-AF65-F5344CB8AC3E}">
        <p14:creationId xmlns:p14="http://schemas.microsoft.com/office/powerpoint/2010/main" val="3917101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a:t>
            </a:r>
            <a:r>
              <a:rPr lang="en-US" dirty="0" err="1"/>
              <a:t>Hamed</a:t>
            </a:r>
            <a:r>
              <a:rPr lang="en-US" dirty="0"/>
              <a:t>, I’m </a:t>
            </a:r>
            <a:r>
              <a:rPr lang="en-US" baseline="0" dirty="0"/>
              <a:t>undergrad Columbia</a:t>
            </a:r>
          </a:p>
          <a:p>
            <a:endParaRPr lang="en-US" baseline="0" dirty="0"/>
          </a:p>
          <a:p>
            <a:r>
              <a:rPr lang="en-US" baseline="0" dirty="0"/>
              <a:t>This is a presentation of my work with Professor Eugene Wu</a:t>
            </a:r>
          </a:p>
          <a:p>
            <a:endParaRPr lang="en-US" baseline="0" dirty="0"/>
          </a:p>
          <a:p>
            <a:r>
              <a:rPr lang="en-US" baseline="0" dirty="0"/>
              <a:t>On techniques to automatically generate writing feedback, with a focus on social media</a:t>
            </a:r>
            <a:endParaRPr lang="en-US" dirty="0"/>
          </a:p>
        </p:txBody>
      </p:sp>
      <p:sp>
        <p:nvSpPr>
          <p:cNvPr id="4" name="Slide Number Placeholder 3"/>
          <p:cNvSpPr>
            <a:spLocks noGrp="1"/>
          </p:cNvSpPr>
          <p:nvPr>
            <p:ph type="sldNum" sz="quarter" idx="10"/>
          </p:nvPr>
        </p:nvSpPr>
        <p:spPr/>
        <p:txBody>
          <a:bodyPr/>
          <a:lstStyle/>
          <a:p>
            <a:fld id="{32D2D5E3-BE24-4708-B160-858FFA1330DD}" type="slidenum">
              <a:rPr lang="en-US" smtClean="0"/>
              <a:t>1</a:t>
            </a:fld>
            <a:endParaRPr lang="en-US"/>
          </a:p>
        </p:txBody>
      </p:sp>
    </p:spTree>
    <p:extLst>
      <p:ext uri="{BB962C8B-B14F-4D97-AF65-F5344CB8AC3E}">
        <p14:creationId xmlns:p14="http://schemas.microsoft.com/office/powerpoint/2010/main" val="3555308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ym typeface="Wingdings"/>
            </a:endParaRPr>
          </a:p>
          <a:p>
            <a:endParaRPr lang="en-US" baseline="0" dirty="0">
              <a:sym typeface="Wingdings"/>
            </a:endParaRPr>
          </a:p>
        </p:txBody>
      </p:sp>
      <p:sp>
        <p:nvSpPr>
          <p:cNvPr id="4" name="Slide Number Placeholder 3"/>
          <p:cNvSpPr>
            <a:spLocks noGrp="1"/>
          </p:cNvSpPr>
          <p:nvPr>
            <p:ph type="sldNum" sz="quarter" idx="10"/>
          </p:nvPr>
        </p:nvSpPr>
        <p:spPr/>
        <p:txBody>
          <a:bodyPr/>
          <a:lstStyle/>
          <a:p>
            <a:fld id="{32D2D5E3-BE24-4708-B160-858FFA1330DD}" type="slidenum">
              <a:rPr lang="en-US" smtClean="0"/>
              <a:t>10</a:t>
            </a:fld>
            <a:endParaRPr lang="en-US"/>
          </a:p>
        </p:txBody>
      </p:sp>
    </p:spTree>
    <p:extLst>
      <p:ext uri="{BB962C8B-B14F-4D97-AF65-F5344CB8AC3E}">
        <p14:creationId xmlns:p14="http://schemas.microsoft.com/office/powerpoint/2010/main" val="6388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Main intuition is a model’s features correspond to characteristics of the text</a:t>
            </a:r>
          </a:p>
          <a:p>
            <a:r>
              <a:rPr lang="en-US" baseline="0" dirty="0"/>
              <a:t>If for a low quality document, changing these characteristics </a:t>
            </a:r>
            <a:r>
              <a:rPr lang="en-US" baseline="0" dirty="0">
                <a:sym typeface="Wingdings"/>
              </a:rPr>
              <a:t>makes model decide the document high quality</a:t>
            </a:r>
          </a:p>
          <a:p>
            <a:r>
              <a:rPr lang="en-US" baseline="0" dirty="0">
                <a:sym typeface="Wingdings"/>
              </a:rPr>
              <a:t>Good suggestions</a:t>
            </a:r>
          </a:p>
          <a:p>
            <a:endParaRPr lang="en-US" baseline="0" dirty="0"/>
          </a:p>
          <a:p>
            <a:r>
              <a:rPr lang="en-US" baseline="0" dirty="0"/>
              <a:t>For example lets say there are two features, word count and emotion.</a:t>
            </a:r>
          </a:p>
          <a:p>
            <a:endParaRPr lang="en-US" baseline="0" dirty="0"/>
          </a:p>
          <a:p>
            <a:r>
              <a:rPr lang="en-US" baseline="0" dirty="0"/>
              <a:t>Somebody writes a document with a word count of 10 and and emotion of 30, which the model decides is low quality.</a:t>
            </a:r>
          </a:p>
          <a:p>
            <a:endParaRPr lang="en-US" baseline="0" dirty="0"/>
          </a:p>
          <a:p>
            <a:r>
              <a:rPr lang="en-US" baseline="0" dirty="0"/>
              <a:t>Now let’s say we increase the word count by 20. We refer to this increase as a PERTURBATION. Now let’s say that the model changes its mind at decides this document is high quality. Then increasing the length of the document is probably good feedback.</a:t>
            </a:r>
          </a:p>
          <a:p>
            <a:endParaRPr lang="en-US" baseline="0" dirty="0"/>
          </a:p>
          <a:p>
            <a:r>
              <a:rPr lang="en-US" baseline="0" dirty="0"/>
              <a:t>So what’s difficult about doing this naively?</a:t>
            </a:r>
          </a:p>
        </p:txBody>
      </p:sp>
      <p:sp>
        <p:nvSpPr>
          <p:cNvPr id="4" name="Slide Number Placeholder 3"/>
          <p:cNvSpPr>
            <a:spLocks noGrp="1"/>
          </p:cNvSpPr>
          <p:nvPr>
            <p:ph type="sldNum" sz="quarter" idx="10"/>
          </p:nvPr>
        </p:nvSpPr>
        <p:spPr/>
        <p:txBody>
          <a:bodyPr/>
          <a:lstStyle/>
          <a:p>
            <a:fld id="{32D2D5E3-BE24-4708-B160-858FFA1330DD}" type="slidenum">
              <a:rPr lang="en-US" smtClean="0"/>
              <a:t>11</a:t>
            </a:fld>
            <a:endParaRPr lang="en-US"/>
          </a:p>
        </p:txBody>
      </p:sp>
    </p:spTree>
    <p:extLst>
      <p:ext uri="{BB962C8B-B14F-4D97-AF65-F5344CB8AC3E}">
        <p14:creationId xmlns:p14="http://schemas.microsoft.com/office/powerpoint/2010/main" val="170296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ym typeface="Wingdings"/>
            </a:endParaRPr>
          </a:p>
          <a:p>
            <a:r>
              <a:rPr lang="en-US" baseline="0" dirty="0">
                <a:sym typeface="Wingdings"/>
              </a:rPr>
              <a:t>Sometimes changing characteristics like word count might not be enough. Complex models look at feature interactions, so to find the best </a:t>
            </a:r>
            <a:r>
              <a:rPr lang="en-US" baseline="0" dirty="0" err="1">
                <a:sym typeface="Wingdings"/>
              </a:rPr>
              <a:t>pertuarbations</a:t>
            </a:r>
            <a:r>
              <a:rPr lang="en-US" baseline="0" dirty="0">
                <a:sym typeface="Wingdings"/>
              </a:rPr>
              <a:t> you need to take combinations into account.</a:t>
            </a:r>
            <a:br>
              <a:rPr lang="en-US" baseline="0" dirty="0">
                <a:sym typeface="Wingdings"/>
              </a:rPr>
            </a:br>
            <a:br>
              <a:rPr lang="en-US" baseline="0" dirty="0">
                <a:sym typeface="Wingdings"/>
              </a:rPr>
            </a:br>
            <a:r>
              <a:rPr lang="en-US" baseline="0" dirty="0">
                <a:sym typeface="Wingdings"/>
              </a:rPr>
              <a:t>For example, to both increase word count AND emotion.</a:t>
            </a:r>
          </a:p>
          <a:p>
            <a:endParaRPr lang="en-US" baseline="0" dirty="0">
              <a:sym typeface="Wingdings"/>
            </a:endParaRPr>
          </a:p>
          <a:p>
            <a:r>
              <a:rPr lang="en-US" baseline="0" dirty="0">
                <a:sym typeface="Wingdings"/>
              </a:rPr>
              <a:t>This can be really time-expensive, because you’d have to try all combinations of features and all the ways of changing the.</a:t>
            </a:r>
          </a:p>
          <a:p>
            <a:endParaRPr lang="en-US" baseline="0" dirty="0">
              <a:sym typeface="Wingdings"/>
            </a:endParaRPr>
          </a:p>
          <a:p>
            <a:r>
              <a:rPr lang="en-US" baseline="0" dirty="0">
                <a:sym typeface="Wingdings"/>
              </a:rPr>
              <a:t>So how can make this process more efficient? </a:t>
            </a:r>
          </a:p>
        </p:txBody>
      </p:sp>
      <p:sp>
        <p:nvSpPr>
          <p:cNvPr id="4" name="Slide Number Placeholder 3"/>
          <p:cNvSpPr>
            <a:spLocks noGrp="1"/>
          </p:cNvSpPr>
          <p:nvPr>
            <p:ph type="sldNum" sz="quarter" idx="10"/>
          </p:nvPr>
        </p:nvSpPr>
        <p:spPr/>
        <p:txBody>
          <a:bodyPr/>
          <a:lstStyle/>
          <a:p>
            <a:fld id="{32D2D5E3-BE24-4708-B160-858FFA1330DD}" type="slidenum">
              <a:rPr lang="en-US" smtClean="0"/>
              <a:t>12</a:t>
            </a:fld>
            <a:endParaRPr lang="en-US"/>
          </a:p>
        </p:txBody>
      </p:sp>
    </p:spTree>
    <p:extLst>
      <p:ext uri="{BB962C8B-B14F-4D97-AF65-F5344CB8AC3E}">
        <p14:creationId xmlns:p14="http://schemas.microsoft.com/office/powerpoint/2010/main" val="1249067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Going back to the models that work well, what we find is that tree ensembles, such as random forests, are really a popular, well-performing choice</a:t>
            </a:r>
          </a:p>
          <a:p>
            <a:endParaRPr lang="en-US" baseline="0" dirty="0"/>
          </a:p>
          <a:p>
            <a:r>
              <a:rPr lang="en-US" baseline="0" dirty="0"/>
              <a:t>Our idea here is instead of treating the model as a black box, what if we actually inspect its structure to find the perturbations that will improve quality the most. </a:t>
            </a:r>
          </a:p>
        </p:txBody>
      </p:sp>
      <p:sp>
        <p:nvSpPr>
          <p:cNvPr id="4" name="Slide Number Placeholder 3"/>
          <p:cNvSpPr>
            <a:spLocks noGrp="1"/>
          </p:cNvSpPr>
          <p:nvPr>
            <p:ph type="sldNum" sz="quarter" idx="10"/>
          </p:nvPr>
        </p:nvSpPr>
        <p:spPr/>
        <p:txBody>
          <a:bodyPr/>
          <a:lstStyle/>
          <a:p>
            <a:fld id="{32D2D5E3-BE24-4708-B160-858FFA1330DD}" type="slidenum">
              <a:rPr lang="en-US" smtClean="0"/>
              <a:t>13</a:t>
            </a:fld>
            <a:endParaRPr lang="en-US"/>
          </a:p>
        </p:txBody>
      </p:sp>
    </p:spTree>
    <p:extLst>
      <p:ext uri="{BB962C8B-B14F-4D97-AF65-F5344CB8AC3E}">
        <p14:creationId xmlns:p14="http://schemas.microsoft.com/office/powerpoint/2010/main" val="1884525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a:t>
            </a:r>
            <a:r>
              <a:rPr lang="en-US" baseline="0" dirty="0"/>
              <a:t> how to inspect decision trees, of which tree ensembles are composed, to find the best perturbation</a:t>
            </a:r>
          </a:p>
          <a:p>
            <a:r>
              <a:rPr lang="en-US" baseline="0" dirty="0"/>
              <a:t>Here’s an example. Let’s say our document has two features, word count and emotion</a:t>
            </a:r>
            <a:br>
              <a:rPr lang="en-US" baseline="0" dirty="0"/>
            </a:br>
            <a:r>
              <a:rPr lang="en-US" baseline="0" dirty="0"/>
              <a:t>Here’s a decision tree that makes predictions based on those two features</a:t>
            </a:r>
            <a:endParaRPr lang="en-US" dirty="0"/>
          </a:p>
          <a:p>
            <a:endParaRPr lang="en-US" dirty="0"/>
          </a:p>
          <a:p>
            <a:r>
              <a:rPr lang="en-US" baseline="0" dirty="0"/>
              <a:t>Leaves and interior nodes are</a:t>
            </a:r>
          </a:p>
          <a:p>
            <a:r>
              <a:rPr lang="en-US" baseline="0" dirty="0"/>
              <a:t>First level – word count</a:t>
            </a:r>
          </a:p>
          <a:p>
            <a:r>
              <a:rPr lang="en-US" baseline="0" dirty="0"/>
              <a:t>Second level – emotion</a:t>
            </a:r>
          </a:p>
          <a:p>
            <a:r>
              <a:rPr lang="en-US" baseline="0" dirty="0"/>
              <a:t>Leaves – quality prediction, and usually a confidence </a:t>
            </a:r>
            <a:r>
              <a:rPr lang="mr-IN" baseline="0" dirty="0"/>
              <a:t>–</a:t>
            </a:r>
            <a:r>
              <a:rPr lang="en-US" baseline="0" dirty="0"/>
              <a:t> meaning the probability that the label is accurate</a:t>
            </a:r>
          </a:p>
          <a:p>
            <a:endParaRPr lang="en-US" dirty="0"/>
          </a:p>
          <a:p>
            <a:r>
              <a:rPr lang="en-US" dirty="0"/>
              <a:t>Now let’s say your document is of word count 10,</a:t>
            </a:r>
            <a:r>
              <a:rPr lang="en-US" baseline="0" dirty="0"/>
              <a:t> emotion 30. Follow tree. It would receive a low quality classification.</a:t>
            </a:r>
          </a:p>
          <a:p>
            <a:endParaRPr lang="en-US" baseline="0" dirty="0"/>
          </a:p>
          <a:p>
            <a:r>
              <a:rPr lang="en-US" baseline="0" dirty="0"/>
              <a:t>Now</a:t>
            </a:r>
            <a:r>
              <a:rPr lang="mr-IN" baseline="0" dirty="0"/>
              <a:t>…</a:t>
            </a:r>
            <a:r>
              <a:rPr lang="en-US" baseline="0" dirty="0"/>
              <a:t> here’s how perturbation analysis work. Remember, the question we are trying to answer is</a:t>
            </a:r>
            <a:endParaRPr lang="en-US" dirty="0"/>
          </a:p>
          <a:p>
            <a:endParaRPr lang="en-US" dirty="0"/>
          </a:p>
          <a:p>
            <a:r>
              <a:rPr lang="en-US" baseline="0" dirty="0"/>
              <a:t>“What would most improve the quality of the input of changed???”</a:t>
            </a:r>
          </a:p>
          <a:p>
            <a:endParaRPr lang="en-US" baseline="0" dirty="0"/>
          </a:p>
          <a:p>
            <a:r>
              <a:rPr lang="en-US" baseline="0" dirty="0"/>
              <a:t>Well, the structure of the tree actually answers that question. You just look at the leaves that have a high quality decision and figure out what you have to change to get to them. Example #1 and Example #2.</a:t>
            </a:r>
          </a:p>
          <a:p>
            <a:br>
              <a:rPr lang="en-US" baseline="0" dirty="0"/>
            </a:br>
            <a:r>
              <a:rPr lang="en-US" baseline="0" dirty="0"/>
              <a:t>In this way, we find perturbations, which can function as feedback suggestions, for how to most improve the quality of what somebody wrote.</a:t>
            </a:r>
          </a:p>
          <a:p>
            <a:endParaRPr lang="en-US" baseline="0" dirty="0"/>
          </a:p>
          <a:p>
            <a:r>
              <a:rPr lang="en-US" baseline="0" dirty="0"/>
              <a:t>But also, we can’t suggest every perturbation. So the other question is, what makes good feedback</a:t>
            </a:r>
          </a:p>
          <a:p>
            <a:endParaRPr lang="en-US" baseline="0" dirty="0"/>
          </a:p>
          <a:p>
            <a:pPr marL="228600" indent="-228600">
              <a:buAutoNum type="arabicPeriod"/>
            </a:pPr>
            <a:r>
              <a:rPr lang="en-US" baseline="0" dirty="0"/>
              <a:t>Less changes --- so perturbations which require less effort to improve quality are preferred</a:t>
            </a:r>
          </a:p>
          <a:p>
            <a:pPr marL="228600" indent="-228600">
              <a:buAutoNum type="arabicPeriod"/>
            </a:pPr>
            <a:r>
              <a:rPr lang="en-US" baseline="0" dirty="0"/>
              <a:t>Want the most improvement on quality </a:t>
            </a:r>
          </a:p>
          <a:p>
            <a:endParaRPr lang="en-US" baseline="0" dirty="0"/>
          </a:p>
          <a:p>
            <a:r>
              <a:rPr lang="en-US" baseline="0" dirty="0"/>
              <a:t>We want to quantify these intuitions to make a formal problem of scoring perturbations, which we do via this formula of perturbation impact.</a:t>
            </a:r>
          </a:p>
          <a:p>
            <a:endParaRPr lang="en-US" baseline="0" dirty="0"/>
          </a:p>
          <a:p>
            <a:r>
              <a:rPr lang="en-US" baseline="0" dirty="0"/>
              <a:t>For our paper, size is just the # of features changed, but you could come up with more fancy ways to define it as well. </a:t>
            </a:r>
          </a:p>
          <a:p>
            <a:endParaRPr lang="en-US" baseline="0" dirty="0"/>
          </a:p>
          <a:p>
            <a:r>
              <a:rPr lang="en-US" baseline="0" dirty="0"/>
              <a:t>	EXAMPLE</a:t>
            </a:r>
          </a:p>
          <a:p>
            <a:endParaRPr lang="en-US" baseline="0" dirty="0"/>
          </a:p>
          <a:p>
            <a:r>
              <a:rPr lang="en-US" baseline="0" dirty="0"/>
              <a:t>OK, almost there. Lastly, we want to give suggestions on how to change individual features of what somebody wrote, but right now we are speaking on the perturbation level. Simple, we can just add up the scores of all the perturbations where they are changed.</a:t>
            </a:r>
          </a:p>
          <a:p>
            <a:endParaRPr lang="en-US" baseline="0" dirty="0"/>
          </a:p>
          <a:p>
            <a:r>
              <a:rPr lang="en-US" baseline="0" dirty="0"/>
              <a:t>	EXAMPLE</a:t>
            </a:r>
          </a:p>
          <a:p>
            <a:endParaRPr lang="en-US" baseline="0" dirty="0"/>
          </a:p>
          <a:p>
            <a:r>
              <a:rPr lang="en-US" baseline="0" dirty="0"/>
              <a:t>Now we’ve successfully answered the question of which features would most </a:t>
            </a:r>
          </a:p>
          <a:p>
            <a:r>
              <a:rPr lang="en-US" baseline="0" dirty="0"/>
              <a:t>Improve quality if changed. </a:t>
            </a:r>
          </a:p>
          <a:p>
            <a:endParaRPr lang="en-US" baseline="0" dirty="0"/>
          </a:p>
          <a:p>
            <a:r>
              <a:rPr lang="en-US" baseline="0" dirty="0"/>
              <a:t>-------</a:t>
            </a:r>
          </a:p>
          <a:p>
            <a:endParaRPr lang="en-US" baseline="0" dirty="0"/>
          </a:p>
          <a:p>
            <a:endParaRPr lang="en-US" baseline="0" dirty="0"/>
          </a:p>
          <a:p>
            <a:r>
              <a:rPr lang="en-US" baseline="0" dirty="0"/>
              <a:t>Inputs: Random forest model, and a low quality document</a:t>
            </a:r>
          </a:p>
          <a:p>
            <a:endParaRPr lang="en-US" baseline="0" dirty="0"/>
          </a:p>
          <a:p>
            <a:r>
              <a:rPr lang="en-US" baseline="0" dirty="0"/>
              <a:t>First, look at possible modifications “perturbations” to the input.</a:t>
            </a:r>
          </a:p>
          <a:p>
            <a:endParaRPr lang="en-US" baseline="0" dirty="0"/>
          </a:p>
          <a:p>
            <a:r>
              <a:rPr lang="en-US" baseline="0" dirty="0"/>
              <a:t>Consider this simplified forest with 2 features. This is a low quality document.</a:t>
            </a:r>
          </a:p>
          <a:p>
            <a:r>
              <a:rPr lang="en-US" baseline="0" dirty="0"/>
              <a:t>To improve it, two possible perturbations.</a:t>
            </a:r>
          </a:p>
          <a:p>
            <a:endParaRPr lang="en-US" baseline="0" dirty="0"/>
          </a:p>
          <a:p>
            <a:r>
              <a:rPr lang="en-US" baseline="0" dirty="0"/>
              <a:t>But not all perturbations were created equal. Of course we want perturbations that</a:t>
            </a:r>
          </a:p>
          <a:p>
            <a:r>
              <a:rPr lang="en-US" baseline="0" dirty="0"/>
              <a:t>We are most confident will increase quality, but also we don’t want the user to have to </a:t>
            </a:r>
          </a:p>
          <a:p>
            <a:r>
              <a:rPr lang="en-US" baseline="0" dirty="0"/>
              <a:t>Write an entirely different document—so we also try to look at perturbations that require</a:t>
            </a:r>
          </a:p>
          <a:p>
            <a:r>
              <a:rPr lang="en-US" baseline="0" dirty="0"/>
              <a:t>The least change.</a:t>
            </a:r>
          </a:p>
          <a:p>
            <a:endParaRPr lang="en-US" baseline="0" dirty="0"/>
          </a:p>
          <a:p>
            <a:r>
              <a:rPr lang="en-US" baseline="0" dirty="0"/>
              <a:t>Introduce impact: Model confidence / Amount perturbed</a:t>
            </a:r>
          </a:p>
          <a:p>
            <a:endParaRPr lang="en-US" baseline="0" dirty="0"/>
          </a:p>
          <a:p>
            <a:r>
              <a:rPr lang="en-US" baseline="0" dirty="0"/>
              <a:t>Lets go through this example:</a:t>
            </a:r>
          </a:p>
          <a:p>
            <a:r>
              <a:rPr lang="en-US" baseline="0" dirty="0"/>
              <a:t>For p1, .75, 2 features perturbed</a:t>
            </a:r>
          </a:p>
          <a:p>
            <a:r>
              <a:rPr lang="en-US" baseline="0" dirty="0"/>
              <a:t>For p2, .95, 1 features perturbed</a:t>
            </a:r>
          </a:p>
          <a:p>
            <a:endParaRPr lang="en-US" baseline="0" dirty="0"/>
          </a:p>
          <a:p>
            <a:r>
              <a:rPr lang="en-US" baseline="0" dirty="0"/>
              <a:t>Note that here the perturbation size  is just # of features, but you can also create</a:t>
            </a:r>
          </a:p>
          <a:p>
            <a:r>
              <a:rPr lang="en-US" baseline="0" dirty="0"/>
              <a:t>More interesting measures of perturbation amount.</a:t>
            </a:r>
          </a:p>
          <a:p>
            <a:endParaRPr lang="en-US" baseline="0" dirty="0"/>
          </a:p>
          <a:p>
            <a:r>
              <a:rPr lang="en-US" sz="1200" kern="1200" dirty="0">
                <a:solidFill>
                  <a:schemeClr val="tx1"/>
                </a:solidFill>
                <a:effectLst/>
                <a:latin typeface="+mn-lt"/>
                <a:ea typeface="+mn-ea"/>
                <a:cs typeface="+mn-cs"/>
              </a:rPr>
              <a:t>Introduce new ideas with simple questions: “So how do we score a given feature?”</a:t>
            </a:r>
          </a:p>
          <a:p>
            <a:r>
              <a:rPr lang="en-US" sz="1200" kern="1200" dirty="0">
                <a:solidFill>
                  <a:schemeClr val="tx1"/>
                </a:solidFill>
                <a:effectLst/>
                <a:latin typeface="+mn-lt"/>
                <a:ea typeface="+mn-ea"/>
                <a:cs typeface="+mn-cs"/>
              </a:rPr>
              <a:t>Answer: just add the perturbations that it contributes to</a:t>
            </a:r>
          </a:p>
          <a:p>
            <a:endParaRPr lang="en-US" baseline="0" dirty="0"/>
          </a:p>
          <a:p>
            <a:endParaRPr lang="en-US" baseline="0" dirty="0"/>
          </a:p>
          <a:p>
            <a:r>
              <a:rPr lang="en-US" baseline="0" dirty="0"/>
              <a:t>####Now we know which are the best perturbations, and we use those to compute a holistic</a:t>
            </a:r>
          </a:p>
          <a:p>
            <a:r>
              <a:rPr lang="en-US" baseline="0" dirty="0"/>
              <a:t>#####Score </a:t>
            </a:r>
            <a:r>
              <a:rPr lang="en-US" baseline="0" dirty="0" err="1"/>
              <a:t>forall</a:t>
            </a:r>
            <a:r>
              <a:rPr lang="en-US" baseline="0" dirty="0"/>
              <a:t> the features. To rank them on how much they can improve the document.</a:t>
            </a:r>
          </a:p>
          <a:p>
            <a:r>
              <a:rPr lang="en-US" baseline="0" dirty="0"/>
              <a:t>####So we just add up the impact of all the perturbations a feature appears in.</a:t>
            </a:r>
          </a:p>
          <a:p>
            <a:endParaRPr lang="en-US" baseline="0" dirty="0"/>
          </a:p>
          <a:p>
            <a:r>
              <a:rPr lang="en-US" baseline="0" dirty="0"/>
              <a:t>Now we’ve successfully answered the question of which features would most </a:t>
            </a:r>
          </a:p>
          <a:p>
            <a:r>
              <a:rPr lang="en-US" baseline="0" dirty="0"/>
              <a:t>Improve quality if changed. </a:t>
            </a:r>
          </a:p>
        </p:txBody>
      </p:sp>
      <p:sp>
        <p:nvSpPr>
          <p:cNvPr id="4" name="Slide Number Placeholder 3"/>
          <p:cNvSpPr>
            <a:spLocks noGrp="1"/>
          </p:cNvSpPr>
          <p:nvPr>
            <p:ph type="sldNum" sz="quarter" idx="10"/>
          </p:nvPr>
        </p:nvSpPr>
        <p:spPr/>
        <p:txBody>
          <a:bodyPr/>
          <a:lstStyle/>
          <a:p>
            <a:fld id="{32D2D5E3-BE24-4708-B160-858FFA1330DD}" type="slidenum">
              <a:rPr lang="en-US" smtClean="0"/>
              <a:t>14</a:t>
            </a:fld>
            <a:endParaRPr lang="en-US"/>
          </a:p>
        </p:txBody>
      </p:sp>
    </p:spTree>
    <p:extLst>
      <p:ext uri="{BB962C8B-B14F-4D97-AF65-F5344CB8AC3E}">
        <p14:creationId xmlns:p14="http://schemas.microsoft.com/office/powerpoint/2010/main" val="1713905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that’s just one tree.</a:t>
            </a:r>
          </a:p>
          <a:p>
            <a:endParaRPr lang="en-US" dirty="0"/>
          </a:p>
          <a:p>
            <a:r>
              <a:rPr lang="en-US" dirty="0"/>
              <a:t>We’re</a:t>
            </a:r>
            <a:r>
              <a:rPr lang="en-US" baseline="0" dirty="0"/>
              <a:t> actually dealing with a ensemble of multiple trees.</a:t>
            </a:r>
          </a:p>
          <a:p>
            <a:endParaRPr lang="en-US" baseline="0" dirty="0"/>
          </a:p>
          <a:p>
            <a:r>
              <a:rPr lang="en-US" baseline="0" dirty="0"/>
              <a:t>So we just go through each ensemble, perform the same </a:t>
            </a:r>
          </a:p>
          <a:p>
            <a:r>
              <a:rPr lang="en-US" baseline="0" dirty="0"/>
              <a:t>Perturbation analysis, and then compute the average</a:t>
            </a:r>
          </a:p>
          <a:p>
            <a:r>
              <a:rPr lang="en-US" baseline="0" dirty="0"/>
              <a:t>Score for each feature across all the trees. </a:t>
            </a:r>
            <a:endParaRPr lang="en-US" dirty="0"/>
          </a:p>
        </p:txBody>
      </p:sp>
      <p:sp>
        <p:nvSpPr>
          <p:cNvPr id="4" name="Slide Number Placeholder 3"/>
          <p:cNvSpPr>
            <a:spLocks noGrp="1"/>
          </p:cNvSpPr>
          <p:nvPr>
            <p:ph type="sldNum" sz="quarter" idx="10"/>
          </p:nvPr>
        </p:nvSpPr>
        <p:spPr/>
        <p:txBody>
          <a:bodyPr/>
          <a:lstStyle/>
          <a:p>
            <a:fld id="{32D2D5E3-BE24-4708-B160-858FFA1330DD}" type="slidenum">
              <a:rPr lang="en-US" smtClean="0"/>
              <a:t>15</a:t>
            </a:fld>
            <a:endParaRPr lang="en-US"/>
          </a:p>
        </p:txBody>
      </p:sp>
    </p:spTree>
    <p:extLst>
      <p:ext uri="{BB962C8B-B14F-4D97-AF65-F5344CB8AC3E}">
        <p14:creationId xmlns:p14="http://schemas.microsoft.com/office/powerpoint/2010/main" val="3008760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dirty="0" err="1"/>
              <a:t>Intution</a:t>
            </a:r>
            <a:r>
              <a:rPr lang="en-US" sz="2400" baseline="0" dirty="0"/>
              <a:t> </a:t>
            </a:r>
            <a:r>
              <a:rPr lang="en-US" sz="2400" baseline="0" dirty="0" err="1"/>
              <a:t>ealier</a:t>
            </a:r>
            <a:r>
              <a:rPr lang="en-US" sz="2400" baseline="0" dirty="0"/>
              <a:t> on scoring features: </a:t>
            </a:r>
            <a:r>
              <a:rPr lang="en-US" sz="2400" dirty="0"/>
              <a:t>Once you’ve identified these features,</a:t>
            </a:r>
            <a:r>
              <a:rPr lang="en-US" sz="2400" baseline="0" dirty="0"/>
              <a:t> you can translate them in to </a:t>
            </a:r>
            <a:r>
              <a:rPr lang="en-US" sz="2400" baseline="0" dirty="0" err="1"/>
              <a:t>approrpirate</a:t>
            </a:r>
            <a:r>
              <a:rPr lang="en-US" sz="2400" baseline="0" dirty="0"/>
              <a:t> text</a:t>
            </a: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Now, we have the</a:t>
            </a:r>
            <a:r>
              <a:rPr lang="en-US" sz="2400" baseline="0" dirty="0"/>
              <a:t> features, but we want feedback in </a:t>
            </a:r>
            <a:r>
              <a:rPr lang="en-US" sz="2400" baseline="0" dirty="0" err="1"/>
              <a:t>english</a:t>
            </a:r>
            <a:r>
              <a:rPr lang="en-US" sz="2400" baseline="0" dirty="0"/>
              <a:t> the </a:t>
            </a:r>
          </a:p>
          <a:p>
            <a:pPr marL="0" indent="0">
              <a:buFont typeface="Arial" panose="020B0604020202020204" pitchFamily="34" charset="0"/>
              <a:buNone/>
            </a:pPr>
            <a:r>
              <a:rPr lang="en-US" sz="2400" baseline="0" dirty="0"/>
              <a:t>User can actually understand.</a:t>
            </a:r>
          </a:p>
          <a:p>
            <a:pPr marL="0" indent="0">
              <a:buFont typeface="Arial" panose="020B0604020202020204" pitchFamily="34" charset="0"/>
              <a:buNone/>
            </a:pPr>
            <a:endParaRPr lang="en-US" sz="2400" baseline="0" dirty="0"/>
          </a:p>
          <a:p>
            <a:pPr marL="0" indent="0">
              <a:buFont typeface="Arial" panose="020B0604020202020204" pitchFamily="34" charset="0"/>
              <a:buNone/>
            </a:pPr>
            <a:r>
              <a:rPr lang="en-US" sz="2400" baseline="0" dirty="0"/>
              <a:t>What previous work does it tell you to increase or decrease individual features, </a:t>
            </a:r>
          </a:p>
          <a:p>
            <a:pPr marL="0" indent="0">
              <a:buFont typeface="Arial" panose="020B0604020202020204" pitchFamily="34" charset="0"/>
              <a:buNone/>
            </a:pPr>
            <a:r>
              <a:rPr lang="en-US" sz="2400" baseline="0" dirty="0"/>
              <a:t>Whose basic logic can be represented by this. </a:t>
            </a:r>
          </a:p>
          <a:p>
            <a:pPr marL="0" indent="0">
              <a:buFont typeface="Arial" panose="020B0604020202020204" pitchFamily="34" charset="0"/>
              <a:buNone/>
            </a:pPr>
            <a:endParaRPr lang="en-US" sz="2400" baseline="0" dirty="0"/>
          </a:p>
          <a:p>
            <a:pPr marL="0" indent="0">
              <a:buFont typeface="Arial" panose="020B0604020202020204" pitchFamily="34" charset="0"/>
              <a:buNone/>
            </a:pPr>
            <a:r>
              <a:rPr lang="en-US" sz="2400" baseline="0" dirty="0"/>
              <a:t>In general, you can really do whatever you want with the scored features that our perturbation analysis outputs.</a:t>
            </a:r>
          </a:p>
          <a:p>
            <a:pPr marL="0" indent="0">
              <a:buFont typeface="Arial" panose="020B0604020202020204" pitchFamily="34" charset="0"/>
              <a:buNone/>
            </a:pPr>
            <a:endParaRPr lang="en-US" sz="2400" baseline="0" dirty="0"/>
          </a:p>
          <a:p>
            <a:pPr marL="0" indent="0">
              <a:buFont typeface="Arial" panose="020B0604020202020204" pitchFamily="34" charset="0"/>
              <a:buNone/>
            </a:pPr>
            <a:r>
              <a:rPr lang="en-US" sz="2400" baseline="0" dirty="0"/>
              <a:t>For us, the most simple approach is, to give feedback to increase or decrease the feature based on the majority vote of all the perturbations that modify the feature. </a:t>
            </a:r>
          </a:p>
          <a:p>
            <a:pPr marL="0" indent="0">
              <a:buFont typeface="Arial" panose="020B0604020202020204" pitchFamily="34" charset="0"/>
              <a:buNone/>
            </a:pPr>
            <a:endParaRPr lang="en-US" sz="2400" baseline="0" dirty="0"/>
          </a:p>
          <a:p>
            <a:pPr marL="0" indent="0">
              <a:buFont typeface="Arial" panose="020B0604020202020204" pitchFamily="34" charset="0"/>
              <a:buNone/>
            </a:pPr>
            <a:r>
              <a:rPr lang="en-US" sz="2400" baseline="0" dirty="0"/>
              <a:t>There’s also the possibility for more complicated, custom feedback via scripted responses </a:t>
            </a:r>
          </a:p>
          <a:p>
            <a:pPr marL="0" indent="0">
              <a:buFont typeface="Arial" panose="020B0604020202020204" pitchFamily="34" charset="0"/>
              <a:buNone/>
            </a:pPr>
            <a:endParaRPr lang="en-US" sz="2400" baseline="0" dirty="0"/>
          </a:p>
          <a:p>
            <a:pPr marL="0" indent="0">
              <a:buFont typeface="Arial" panose="020B0604020202020204" pitchFamily="34" charset="0"/>
              <a:buNone/>
            </a:pPr>
            <a:r>
              <a:rPr lang="en-US" sz="2400" baseline="0" dirty="0"/>
              <a:t>For example if the highest scored feature is the # of grammatical mistakes, you could show an interface like </a:t>
            </a:r>
            <a:r>
              <a:rPr lang="en-US" sz="2400" baseline="0" dirty="0" err="1"/>
              <a:t>grammarly</a:t>
            </a:r>
            <a:r>
              <a:rPr lang="en-US" sz="2400" baseline="0" dirty="0"/>
              <a:t> that helps give you suggestions</a:t>
            </a:r>
          </a:p>
        </p:txBody>
      </p:sp>
      <p:sp>
        <p:nvSpPr>
          <p:cNvPr id="4" name="Slide Number Placeholder 3"/>
          <p:cNvSpPr>
            <a:spLocks noGrp="1"/>
          </p:cNvSpPr>
          <p:nvPr>
            <p:ph type="sldNum" sz="quarter" idx="10"/>
          </p:nvPr>
        </p:nvSpPr>
        <p:spPr/>
        <p:txBody>
          <a:bodyPr/>
          <a:lstStyle/>
          <a:p>
            <a:fld id="{32D2D5E3-BE24-4708-B160-858FFA1330DD}" type="slidenum">
              <a:rPr lang="en-US" smtClean="0"/>
              <a:t>16</a:t>
            </a:fld>
            <a:endParaRPr lang="en-US"/>
          </a:p>
        </p:txBody>
      </p:sp>
    </p:spTree>
    <p:extLst>
      <p:ext uri="{BB962C8B-B14F-4D97-AF65-F5344CB8AC3E}">
        <p14:creationId xmlns:p14="http://schemas.microsoft.com/office/powerpoint/2010/main" val="201802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Customized feedback? slide: note that so far, it's all about selecting features and how they should change, but how to turn that into feedback text? There's a trivial default way which is....</a:t>
            </a:r>
          </a:p>
          <a:p>
            <a:endParaRPr lang="en-US" dirty="0"/>
          </a:p>
          <a:p>
            <a:endParaRPr lang="en-US" dirty="0"/>
          </a:p>
          <a:p>
            <a:endParaRPr lang="en-US" dirty="0"/>
          </a:p>
          <a:p>
            <a:r>
              <a:rPr lang="en-US" dirty="0"/>
              <a:t>We compute functions and you can</a:t>
            </a:r>
            <a:r>
              <a:rPr lang="en-US" baseline="0" dirty="0"/>
              <a:t> generate your own functions to generate feedback text</a:t>
            </a:r>
          </a:p>
          <a:p>
            <a:endParaRPr lang="en-US" baseline="0" dirty="0"/>
          </a:p>
          <a:p>
            <a:r>
              <a:rPr lang="en-US" baseline="0" dirty="0"/>
              <a:t>We have an API to tell you, emotion, topics, </a:t>
            </a:r>
            <a:r>
              <a:rPr lang="en-US" baseline="0" dirty="0" err="1"/>
              <a:t>bla</a:t>
            </a:r>
            <a:r>
              <a:rPr lang="en-US" baseline="0" dirty="0"/>
              <a:t> </a:t>
            </a:r>
            <a:r>
              <a:rPr lang="en-US" baseline="0" dirty="0" err="1"/>
              <a:t>bla</a:t>
            </a:r>
            <a:r>
              <a:rPr lang="en-US" baseline="0" dirty="0"/>
              <a:t> </a:t>
            </a:r>
            <a:r>
              <a:rPr lang="en-US" baseline="0" dirty="0" err="1"/>
              <a:t>bla</a:t>
            </a:r>
            <a:r>
              <a:rPr lang="en-US" baseline="0" dirty="0"/>
              <a:t>. You can decide what to do with it yourself. </a:t>
            </a:r>
            <a:endParaRPr lang="en-US" dirty="0"/>
          </a:p>
        </p:txBody>
      </p:sp>
      <p:sp>
        <p:nvSpPr>
          <p:cNvPr id="4" name="Slide Number Placeholder 3"/>
          <p:cNvSpPr>
            <a:spLocks noGrp="1"/>
          </p:cNvSpPr>
          <p:nvPr>
            <p:ph type="sldNum" sz="quarter" idx="10"/>
          </p:nvPr>
        </p:nvSpPr>
        <p:spPr/>
        <p:txBody>
          <a:bodyPr/>
          <a:lstStyle/>
          <a:p>
            <a:fld id="{32D2D5E3-BE24-4708-B160-858FFA1330DD}" type="slidenum">
              <a:rPr lang="en-US" smtClean="0"/>
              <a:t>17</a:t>
            </a:fld>
            <a:endParaRPr lang="en-US"/>
          </a:p>
        </p:txBody>
      </p:sp>
    </p:spTree>
    <p:extLst>
      <p:ext uri="{BB962C8B-B14F-4D97-AF65-F5344CB8AC3E}">
        <p14:creationId xmlns:p14="http://schemas.microsoft.com/office/powerpoint/2010/main" val="1760088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goal is to make existing writing feedback better in two ways</a:t>
            </a:r>
          </a:p>
          <a:p>
            <a:endParaRPr lang="en-US" baseline="0" dirty="0"/>
          </a:p>
          <a:p>
            <a:pPr marL="228600" indent="-228600">
              <a:buAutoNum type="arabicPeriod"/>
            </a:pPr>
            <a:r>
              <a:rPr lang="en-US" baseline="0" dirty="0"/>
              <a:t>Generate feedback most likely to improve document quality </a:t>
            </a:r>
            <a:r>
              <a:rPr lang="mr-IN" baseline="0" dirty="0"/>
              <a:t>–</a:t>
            </a:r>
            <a:r>
              <a:rPr lang="en-US" baseline="0" dirty="0"/>
              <a:t> new technique called perturbation analysis</a:t>
            </a:r>
          </a:p>
          <a:p>
            <a:pPr marL="228600" indent="-228600">
              <a:buAutoNum type="arabicPeriod"/>
            </a:pPr>
            <a:r>
              <a:rPr lang="en-US" baseline="0" dirty="0"/>
              <a:t>Give more specific feedback --- using a new technique called Segment-based feedback</a:t>
            </a:r>
            <a:endParaRPr lang="en-US" dirty="0"/>
          </a:p>
        </p:txBody>
      </p:sp>
      <p:sp>
        <p:nvSpPr>
          <p:cNvPr id="4" name="Slide Number Placeholder 3"/>
          <p:cNvSpPr>
            <a:spLocks noGrp="1"/>
          </p:cNvSpPr>
          <p:nvPr>
            <p:ph type="sldNum" sz="quarter" idx="10"/>
          </p:nvPr>
        </p:nvSpPr>
        <p:spPr/>
        <p:txBody>
          <a:bodyPr/>
          <a:lstStyle/>
          <a:p>
            <a:fld id="{32D2D5E3-BE24-4708-B160-858FFA1330DD}" type="slidenum">
              <a:rPr lang="en-US" smtClean="0"/>
              <a:t>18</a:t>
            </a:fld>
            <a:endParaRPr lang="en-US"/>
          </a:p>
        </p:txBody>
      </p:sp>
    </p:spTree>
    <p:extLst>
      <p:ext uri="{BB962C8B-B14F-4D97-AF65-F5344CB8AC3E}">
        <p14:creationId xmlns:p14="http://schemas.microsoft.com/office/powerpoint/2010/main" val="1011724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idea here is that localized feedback, that tells you specifically</a:t>
            </a:r>
            <a:r>
              <a:rPr lang="en-US" baseline="0" dirty="0"/>
              <a:t> which part of your writing to fix, is more useful than feedback at the document level.</a:t>
            </a:r>
          </a:p>
          <a:p>
            <a:endParaRPr lang="en-US" baseline="0" dirty="0"/>
          </a:p>
          <a:p>
            <a:r>
              <a:rPr lang="en-US" baseline="0" dirty="0"/>
              <a:t>SO, our idea is to simply break down the document into segments, predict segment quality, and then give feedback on low-quality segments</a:t>
            </a:r>
            <a:endParaRPr lang="en-US" dirty="0"/>
          </a:p>
          <a:p>
            <a:endParaRPr lang="en-US" dirty="0"/>
          </a:p>
          <a:p>
            <a:r>
              <a:rPr lang="en-US" dirty="0"/>
              <a:t>What are the two problems</a:t>
            </a:r>
          </a:p>
          <a:p>
            <a:endParaRPr lang="en-US" dirty="0"/>
          </a:p>
          <a:p>
            <a:pPr marL="228600" indent="-228600">
              <a:buAutoNum type="arabicPeriod"/>
            </a:pPr>
            <a:r>
              <a:rPr lang="en-US" dirty="0"/>
              <a:t>How should you segment?</a:t>
            </a:r>
          </a:p>
          <a:p>
            <a:pPr marL="228600" indent="-228600">
              <a:buAutoNum type="arabicPeriod"/>
            </a:pPr>
            <a:r>
              <a:rPr lang="en-US" dirty="0"/>
              <a:t>Can</a:t>
            </a:r>
            <a:r>
              <a:rPr lang="en-US" baseline="0" dirty="0"/>
              <a:t> we re-use our document-level model?</a:t>
            </a:r>
          </a:p>
          <a:p>
            <a:pPr marL="228600" indent="-228600">
              <a:buAutoNum type="arabicPeriod"/>
            </a:pPr>
            <a:endParaRPr lang="en-US" baseline="0" dirty="0"/>
          </a:p>
          <a:p>
            <a:pPr marL="228600" indent="-228600">
              <a:buAutoNum type="arabicPeriod"/>
            </a:pPr>
            <a:endParaRPr lang="en-US" baseline="0"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This part is a technical challenge. Due to time constraints I won’t talk about how to train this model, but there’s a simple approach we use in the paper and also more</a:t>
            </a:r>
            <a:r>
              <a:rPr lang="en-US" baseline="0" dirty="0"/>
              <a:t> complicated approaches shown in other NLP papers which we can talk about if you’re curious</a:t>
            </a:r>
            <a:endParaRPr lang="en-US" dirty="0"/>
          </a:p>
          <a:p>
            <a:pPr marL="228600" indent="-228600">
              <a:buAutoNum type="arabicPeriod"/>
            </a:pPr>
            <a:endParaRPr lang="en-US" baseline="0" dirty="0"/>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32D2D5E3-BE24-4708-B160-858FFA1330DD}" type="slidenum">
              <a:rPr lang="en-US" smtClean="0"/>
              <a:t>19</a:t>
            </a:fld>
            <a:endParaRPr lang="en-US"/>
          </a:p>
        </p:txBody>
      </p:sp>
    </p:spTree>
    <p:extLst>
      <p:ext uri="{BB962C8B-B14F-4D97-AF65-F5344CB8AC3E}">
        <p14:creationId xmlns:p14="http://schemas.microsoft.com/office/powerpoint/2010/main" val="532881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 social media depends  HEAVILY</a:t>
            </a:r>
          </a:p>
          <a:p>
            <a:r>
              <a:rPr lang="en-US" baseline="0" dirty="0"/>
              <a:t>On their users to provide them with high quality writing like reviews, answers, and more. </a:t>
            </a:r>
          </a:p>
          <a:p>
            <a:endParaRPr lang="en-US" dirty="0"/>
          </a:p>
          <a:p>
            <a:r>
              <a:rPr lang="en-US" dirty="0"/>
              <a:t>All of these</a:t>
            </a:r>
            <a:r>
              <a:rPr lang="en-US" baseline="0" dirty="0"/>
              <a:t> services want *high quality* writing.</a:t>
            </a:r>
            <a:endParaRPr lang="en-US" dirty="0"/>
          </a:p>
          <a:p>
            <a:endParaRPr lang="en-US" dirty="0"/>
          </a:p>
        </p:txBody>
      </p:sp>
      <p:sp>
        <p:nvSpPr>
          <p:cNvPr id="4" name="Slide Number Placeholder 3"/>
          <p:cNvSpPr>
            <a:spLocks noGrp="1"/>
          </p:cNvSpPr>
          <p:nvPr>
            <p:ph type="sldNum" sz="quarter" idx="10"/>
          </p:nvPr>
        </p:nvSpPr>
        <p:spPr/>
        <p:txBody>
          <a:bodyPr/>
          <a:lstStyle/>
          <a:p>
            <a:fld id="{32D2D5E3-BE24-4708-B160-858FFA1330DD}" type="slidenum">
              <a:rPr lang="en-US" smtClean="0"/>
              <a:t>2</a:t>
            </a:fld>
            <a:endParaRPr lang="en-US"/>
          </a:p>
        </p:txBody>
      </p:sp>
    </p:spTree>
    <p:extLst>
      <p:ext uri="{BB962C8B-B14F-4D97-AF65-F5344CB8AC3E}">
        <p14:creationId xmlns:p14="http://schemas.microsoft.com/office/powerpoint/2010/main" val="3516225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document, but also individual segments.</a:t>
            </a:r>
            <a:r>
              <a:rPr lang="en-US" baseline="0" dirty="0"/>
              <a:t> The key trickiness is we only have document labels For segment, feedback, want </a:t>
            </a:r>
            <a:r>
              <a:rPr lang="en-US" baseline="0" dirty="0" err="1"/>
              <a:t>segent</a:t>
            </a:r>
            <a:r>
              <a:rPr lang="en-US" baseline="0" dirty="0"/>
              <a:t> model. We use weak </a:t>
            </a:r>
            <a:r>
              <a:rPr lang="en-US" baseline="0" dirty="0" err="1"/>
              <a:t>superviison</a:t>
            </a:r>
            <a:r>
              <a:rPr lang="en-US" baseline="0" dirty="0"/>
              <a:t> to </a:t>
            </a:r>
          </a:p>
          <a:p>
            <a:endParaRPr lang="en-US" baseline="0" dirty="0"/>
          </a:p>
          <a:p>
            <a:r>
              <a:rPr lang="en-US" baseline="0" dirty="0"/>
              <a:t>We use weak supervision to create quality models at the segment level. </a:t>
            </a:r>
            <a:endParaRPr lang="en-US" dirty="0"/>
          </a:p>
          <a:p>
            <a:endParaRPr lang="en-US" dirty="0"/>
          </a:p>
          <a:p>
            <a:endParaRPr lang="en-US" dirty="0"/>
          </a:p>
          <a:p>
            <a:r>
              <a:rPr lang="en-US" dirty="0"/>
              <a:t>This</a:t>
            </a:r>
            <a:r>
              <a:rPr lang="en-US" baseline="0" dirty="0"/>
              <a:t> leads to our idea of Segment-Predict-Explain. </a:t>
            </a:r>
          </a:p>
          <a:p>
            <a:endParaRPr lang="en-US" baseline="0" dirty="0"/>
          </a:p>
          <a:p>
            <a:r>
              <a:rPr lang="en-US" baseline="0" dirty="0"/>
              <a:t>The idea is to break down the users writing into smaller coherent segments</a:t>
            </a:r>
          </a:p>
          <a:p>
            <a:r>
              <a:rPr lang="en-US" baseline="0" dirty="0"/>
              <a:t>Use a state of the art model to predict its quality</a:t>
            </a:r>
          </a:p>
          <a:p>
            <a:r>
              <a:rPr lang="en-US" baseline="0" dirty="0"/>
              <a:t>Then for low-quality segments or the overall document… explain</a:t>
            </a:r>
          </a:p>
          <a:p>
            <a:r>
              <a:rPr lang="en-US" baseline="0" dirty="0"/>
              <a:t>How to improve the models estimate of quality</a:t>
            </a:r>
            <a:endParaRPr lang="en-US" dirty="0"/>
          </a:p>
        </p:txBody>
      </p:sp>
      <p:sp>
        <p:nvSpPr>
          <p:cNvPr id="4" name="Slide Number Placeholder 3"/>
          <p:cNvSpPr>
            <a:spLocks noGrp="1"/>
          </p:cNvSpPr>
          <p:nvPr>
            <p:ph type="sldNum" sz="quarter" idx="10"/>
          </p:nvPr>
        </p:nvSpPr>
        <p:spPr/>
        <p:txBody>
          <a:bodyPr/>
          <a:lstStyle/>
          <a:p>
            <a:fld id="{32D2D5E3-BE24-4708-B160-858FFA1330DD}" type="slidenum">
              <a:rPr lang="en-US" smtClean="0"/>
              <a:t>20</a:t>
            </a:fld>
            <a:endParaRPr lang="en-US"/>
          </a:p>
        </p:txBody>
      </p:sp>
    </p:spTree>
    <p:extLst>
      <p:ext uri="{BB962C8B-B14F-4D97-AF65-F5344CB8AC3E}">
        <p14:creationId xmlns:p14="http://schemas.microsoft.com/office/powerpoint/2010/main" val="2100769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some data: </a:t>
            </a:r>
          </a:p>
          <a:p>
            <a:r>
              <a:rPr lang="en-US" dirty="0"/>
              <a:t>How do get it!</a:t>
            </a:r>
          </a:p>
          <a:p>
            <a:endParaRPr lang="en-US" dirty="0"/>
          </a:p>
          <a:p>
            <a:endParaRPr lang="en-US" dirty="0"/>
          </a:p>
          <a:p>
            <a:endParaRPr lang="en-US" dirty="0"/>
          </a:p>
          <a:p>
            <a:endParaRPr lang="en-US" dirty="0"/>
          </a:p>
          <a:p>
            <a:r>
              <a:rPr lang="en-US" dirty="0"/>
              <a:t>Next</a:t>
            </a:r>
            <a:r>
              <a:rPr lang="en-US" baseline="0" dirty="0"/>
              <a:t> we evaluated our system, with 2 main questions.</a:t>
            </a:r>
          </a:p>
          <a:p>
            <a:endParaRPr lang="en-US" baseline="0" dirty="0"/>
          </a:p>
          <a:p>
            <a:r>
              <a:rPr lang="en-US" baseline="0" dirty="0"/>
              <a:t>We found 2 different datasets with different quality metrics</a:t>
            </a:r>
          </a:p>
          <a:p>
            <a:r>
              <a:rPr lang="en-US" baseline="0" dirty="0"/>
              <a:t>Amazon – helpfulness of reviews</a:t>
            </a:r>
          </a:p>
          <a:p>
            <a:r>
              <a:rPr lang="en-US" baseline="0" dirty="0"/>
              <a:t>Airbnb – Trustworthiness of the host to whom the listing belongs</a:t>
            </a:r>
          </a:p>
          <a:p>
            <a:endParaRPr lang="en-US" baseline="0" dirty="0"/>
          </a:p>
          <a:p>
            <a:r>
              <a:rPr lang="en-US" baseline="0" dirty="0"/>
              <a:t>Trained the model on each corpus to generate a custom interface </a:t>
            </a:r>
          </a:p>
          <a:p>
            <a:endParaRPr lang="en-US" baseline="0" dirty="0"/>
          </a:p>
          <a:p>
            <a:endParaRPr lang="en-US" baseline="0" dirty="0"/>
          </a:p>
          <a:p>
            <a:pPr marL="342900" indent="-342900">
              <a:buFont typeface="Arial" panose="020B0604020202020204" pitchFamily="34" charset="0"/>
              <a:buChar char="•"/>
            </a:pPr>
            <a:r>
              <a:rPr lang="en-US" sz="2400" dirty="0"/>
              <a:t>Procedure for each domain</a:t>
            </a:r>
          </a:p>
          <a:p>
            <a:pPr marL="800100" lvl="1" indent="-342900">
              <a:buFont typeface="Arial" panose="020B0604020202020204" pitchFamily="34" charset="0"/>
              <a:buChar char="•"/>
            </a:pPr>
            <a:r>
              <a:rPr lang="en-US" sz="2400" dirty="0"/>
              <a:t>Train model (using features from literature) to predict document quality for domain</a:t>
            </a:r>
          </a:p>
          <a:p>
            <a:pPr marL="800100" lvl="1" indent="-342900">
              <a:buFont typeface="Arial" panose="020B0604020202020204" pitchFamily="34" charset="0"/>
              <a:buChar char="•"/>
            </a:pPr>
            <a:r>
              <a:rPr lang="en-US" sz="2400" dirty="0"/>
              <a:t>Write explanation functions using prior work on reasons for low-quality documents</a:t>
            </a:r>
          </a:p>
          <a:p>
            <a:pPr marL="1257300" lvl="2" indent="-342900">
              <a:buFont typeface="Arial" panose="020B0604020202020204" pitchFamily="34" charset="0"/>
              <a:buChar char="•"/>
            </a:pPr>
            <a:r>
              <a:rPr lang="en-US" sz="2400" dirty="0"/>
              <a:t>Few functions cover most inputs: 75% of Amazon reviews are unhelpful for 4 reasons (Connors et. al. 2011)</a:t>
            </a:r>
          </a:p>
          <a:p>
            <a:pPr marL="800100" lvl="1" indent="-342900">
              <a:buFont typeface="Arial" panose="020B0604020202020204" pitchFamily="34" charset="0"/>
              <a:buChar char="•"/>
            </a:pPr>
            <a:r>
              <a:rPr lang="en-US" sz="2400" dirty="0"/>
              <a:t>Ask Crowd to write a document</a:t>
            </a:r>
          </a:p>
          <a:p>
            <a:pPr marL="800100" lvl="1" indent="-342900">
              <a:buFont typeface="Arial" panose="020B0604020202020204" pitchFamily="34" charset="0"/>
              <a:buChar char="•"/>
            </a:pPr>
            <a:r>
              <a:rPr lang="en-US" sz="2400" dirty="0"/>
              <a:t>Give them feedback after they push “Submit” (</a:t>
            </a:r>
            <a:r>
              <a:rPr lang="en-US" sz="2400" i="1" dirty="0"/>
              <a:t>independent var. – the feedback system</a:t>
            </a:r>
            <a:r>
              <a:rPr lang="en-US" sz="2400" dirty="0"/>
              <a:t>)</a:t>
            </a:r>
          </a:p>
          <a:p>
            <a:pPr marL="800100" lvl="1" indent="-342900">
              <a:buFont typeface="Arial" panose="020B0604020202020204" pitchFamily="34" charset="0"/>
              <a:buChar char="•"/>
            </a:pPr>
            <a:r>
              <a:rPr lang="en-US" sz="2400" dirty="0"/>
              <a:t>Ask independent panel to score document using rubric 1-7 – (</a:t>
            </a:r>
            <a:r>
              <a:rPr lang="en-US" sz="2400" i="1" dirty="0"/>
              <a:t>dependent var. – quality</a:t>
            </a:r>
            <a:r>
              <a:rPr lang="en-US" sz="2400" dirty="0"/>
              <a:t>)</a:t>
            </a:r>
          </a:p>
          <a:p>
            <a:endParaRPr lang="en-US" baseline="0" dirty="0"/>
          </a:p>
        </p:txBody>
      </p:sp>
      <p:sp>
        <p:nvSpPr>
          <p:cNvPr id="4" name="Slide Number Placeholder 3"/>
          <p:cNvSpPr>
            <a:spLocks noGrp="1"/>
          </p:cNvSpPr>
          <p:nvPr>
            <p:ph type="sldNum" sz="quarter" idx="10"/>
          </p:nvPr>
        </p:nvSpPr>
        <p:spPr/>
        <p:txBody>
          <a:bodyPr/>
          <a:lstStyle/>
          <a:p>
            <a:fld id="{32D2D5E3-BE24-4708-B160-858FFA1330DD}" type="slidenum">
              <a:rPr lang="en-US" smtClean="0"/>
              <a:t>21</a:t>
            </a:fld>
            <a:endParaRPr lang="en-US"/>
          </a:p>
        </p:txBody>
      </p:sp>
    </p:spTree>
    <p:extLst>
      <p:ext uri="{BB962C8B-B14F-4D97-AF65-F5344CB8AC3E}">
        <p14:creationId xmlns:p14="http://schemas.microsoft.com/office/powerpoint/2010/main" val="162156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we evaluated our system, with 2 main questions.</a:t>
            </a:r>
          </a:p>
          <a:p>
            <a:endParaRPr lang="en-US" baseline="0" dirty="0"/>
          </a:p>
          <a:p>
            <a:r>
              <a:rPr lang="en-US" baseline="0" dirty="0"/>
              <a:t>We found 2 different datasets with different quality metrics</a:t>
            </a:r>
          </a:p>
          <a:p>
            <a:r>
              <a:rPr lang="en-US" baseline="0" dirty="0"/>
              <a:t>Amazon – helpfulness of reviews</a:t>
            </a:r>
          </a:p>
          <a:p>
            <a:r>
              <a:rPr lang="en-US" baseline="0" dirty="0"/>
              <a:t>Airbnb – Trustworthiness of the host to whom the listing belongs</a:t>
            </a:r>
          </a:p>
          <a:p>
            <a:endParaRPr lang="en-US" baseline="0" dirty="0"/>
          </a:p>
          <a:p>
            <a:r>
              <a:rPr lang="en-US" baseline="0" dirty="0"/>
              <a:t>Trained the model on each corpus to generate a custom interface </a:t>
            </a:r>
          </a:p>
          <a:p>
            <a:endParaRPr lang="en-US" baseline="0" dirty="0"/>
          </a:p>
          <a:p>
            <a:endParaRPr lang="en-US" baseline="0" dirty="0"/>
          </a:p>
          <a:p>
            <a:pPr marL="342900" indent="-342900">
              <a:buFont typeface="Arial" panose="020B0604020202020204" pitchFamily="34" charset="0"/>
              <a:buChar char="•"/>
            </a:pPr>
            <a:r>
              <a:rPr lang="en-US" sz="2400" dirty="0"/>
              <a:t>Procedure for each domain</a:t>
            </a:r>
          </a:p>
          <a:p>
            <a:pPr marL="800100" lvl="1" indent="-342900">
              <a:buFont typeface="Arial" panose="020B0604020202020204" pitchFamily="34" charset="0"/>
              <a:buChar char="•"/>
            </a:pPr>
            <a:r>
              <a:rPr lang="en-US" sz="2400" dirty="0"/>
              <a:t>Train model (using features from literature) to predict document quality for domain</a:t>
            </a:r>
          </a:p>
          <a:p>
            <a:pPr marL="800100" lvl="1" indent="-342900">
              <a:buFont typeface="Arial" panose="020B0604020202020204" pitchFamily="34" charset="0"/>
              <a:buChar char="•"/>
            </a:pPr>
            <a:r>
              <a:rPr lang="en-US" sz="2400" dirty="0"/>
              <a:t>Write explanation functions using prior work on reasons for low-quality documents</a:t>
            </a:r>
          </a:p>
          <a:p>
            <a:pPr marL="1257300" lvl="2" indent="-342900">
              <a:buFont typeface="Arial" panose="020B0604020202020204" pitchFamily="34" charset="0"/>
              <a:buChar char="•"/>
            </a:pPr>
            <a:r>
              <a:rPr lang="en-US" sz="2400" dirty="0"/>
              <a:t>Few functions cover most inputs: 75% of Amazon reviews are unhelpful for 4 reasons (Connors et. al. 2011)</a:t>
            </a:r>
          </a:p>
          <a:p>
            <a:pPr marL="800100" lvl="1" indent="-342900">
              <a:buFont typeface="Arial" panose="020B0604020202020204" pitchFamily="34" charset="0"/>
              <a:buChar char="•"/>
            </a:pPr>
            <a:r>
              <a:rPr lang="en-US" sz="2400" dirty="0"/>
              <a:t>Ask Crowd to write a document</a:t>
            </a:r>
          </a:p>
          <a:p>
            <a:pPr marL="800100" lvl="1" indent="-342900">
              <a:buFont typeface="Arial" panose="020B0604020202020204" pitchFamily="34" charset="0"/>
              <a:buChar char="•"/>
            </a:pPr>
            <a:r>
              <a:rPr lang="en-US" sz="2400" dirty="0"/>
              <a:t>Give them feedback after they push “Submit” (</a:t>
            </a:r>
            <a:r>
              <a:rPr lang="en-US" sz="2400" i="1" dirty="0"/>
              <a:t>independent var. – the feedback system</a:t>
            </a:r>
            <a:r>
              <a:rPr lang="en-US" sz="2400" dirty="0"/>
              <a:t>)</a:t>
            </a:r>
          </a:p>
          <a:p>
            <a:pPr marL="800100" lvl="1" indent="-342900">
              <a:buFont typeface="Arial" panose="020B0604020202020204" pitchFamily="34" charset="0"/>
              <a:buChar char="•"/>
            </a:pPr>
            <a:r>
              <a:rPr lang="en-US" sz="2400" dirty="0"/>
              <a:t>Ask independent panel to score document using rubric 1-7 – (</a:t>
            </a:r>
            <a:r>
              <a:rPr lang="en-US" sz="2400" i="1" dirty="0"/>
              <a:t>dependent var. – quality</a:t>
            </a:r>
            <a:r>
              <a:rPr lang="en-US" sz="2400" dirty="0"/>
              <a:t>)</a:t>
            </a:r>
          </a:p>
          <a:p>
            <a:endParaRPr lang="en-US" baseline="0" dirty="0"/>
          </a:p>
        </p:txBody>
      </p:sp>
      <p:sp>
        <p:nvSpPr>
          <p:cNvPr id="4" name="Slide Number Placeholder 3"/>
          <p:cNvSpPr>
            <a:spLocks noGrp="1"/>
          </p:cNvSpPr>
          <p:nvPr>
            <p:ph type="sldNum" sz="quarter" idx="10"/>
          </p:nvPr>
        </p:nvSpPr>
        <p:spPr/>
        <p:txBody>
          <a:bodyPr/>
          <a:lstStyle/>
          <a:p>
            <a:fld id="{32D2D5E3-BE24-4708-B160-858FFA1330DD}" type="slidenum">
              <a:rPr lang="en-US" smtClean="0"/>
              <a:t>22</a:t>
            </a:fld>
            <a:endParaRPr lang="en-US"/>
          </a:p>
        </p:txBody>
      </p:sp>
    </p:spTree>
    <p:extLst>
      <p:ext uri="{BB962C8B-B14F-4D97-AF65-F5344CB8AC3E}">
        <p14:creationId xmlns:p14="http://schemas.microsoft.com/office/powerpoint/2010/main" val="3869112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it dialectic</a:t>
            </a:r>
            <a:r>
              <a:rPr lang="en-US" baseline="0" dirty="0"/>
              <a:t> not full system</a:t>
            </a:r>
            <a:endParaRPr lang="en-US" dirty="0"/>
          </a:p>
          <a:p>
            <a:endParaRPr lang="en-US" dirty="0"/>
          </a:p>
          <a:p>
            <a:endParaRPr lang="en-US" dirty="0"/>
          </a:p>
          <a:p>
            <a:r>
              <a:rPr lang="en-US" dirty="0"/>
              <a:t>Next</a:t>
            </a:r>
            <a:r>
              <a:rPr lang="en-US" baseline="0" dirty="0"/>
              <a:t> we evaluated our system, with 2 main questions.</a:t>
            </a:r>
          </a:p>
          <a:p>
            <a:endParaRPr lang="en-US" baseline="0" dirty="0"/>
          </a:p>
          <a:p>
            <a:r>
              <a:rPr lang="en-US" baseline="0" dirty="0"/>
              <a:t>We found 2 different datasets with different quality metrics</a:t>
            </a:r>
          </a:p>
          <a:p>
            <a:r>
              <a:rPr lang="en-US" baseline="0" dirty="0"/>
              <a:t>Amazon – helpfulness of reviews</a:t>
            </a:r>
          </a:p>
          <a:p>
            <a:r>
              <a:rPr lang="en-US" baseline="0" dirty="0"/>
              <a:t>Airbnb – Trustworthiness of the host to whom the listing belongs</a:t>
            </a:r>
          </a:p>
          <a:p>
            <a:endParaRPr lang="en-US" baseline="0" dirty="0"/>
          </a:p>
          <a:p>
            <a:r>
              <a:rPr lang="en-US" baseline="0" dirty="0"/>
              <a:t>Trained the model on each corpus to generate a custom interface </a:t>
            </a:r>
          </a:p>
          <a:p>
            <a:endParaRPr lang="en-US" baseline="0" dirty="0"/>
          </a:p>
          <a:p>
            <a:endParaRPr lang="en-US" baseline="0" dirty="0"/>
          </a:p>
          <a:p>
            <a:pPr marL="342900" indent="-342900">
              <a:buFont typeface="Arial" panose="020B0604020202020204" pitchFamily="34" charset="0"/>
              <a:buChar char="•"/>
            </a:pPr>
            <a:r>
              <a:rPr lang="en-US" sz="2400" dirty="0"/>
              <a:t>Procedure for each domain</a:t>
            </a:r>
          </a:p>
          <a:p>
            <a:pPr marL="800100" lvl="1" indent="-342900">
              <a:buFont typeface="Arial" panose="020B0604020202020204" pitchFamily="34" charset="0"/>
              <a:buChar char="•"/>
            </a:pPr>
            <a:r>
              <a:rPr lang="en-US" sz="2400" dirty="0"/>
              <a:t>Train model (using features from literature) to predict document quality for domain</a:t>
            </a:r>
          </a:p>
          <a:p>
            <a:pPr marL="800100" lvl="1" indent="-342900">
              <a:buFont typeface="Arial" panose="020B0604020202020204" pitchFamily="34" charset="0"/>
              <a:buChar char="•"/>
            </a:pPr>
            <a:r>
              <a:rPr lang="en-US" sz="2400" dirty="0"/>
              <a:t>Write explanation functions using prior work on reasons for low-quality documents</a:t>
            </a:r>
          </a:p>
          <a:p>
            <a:pPr marL="1257300" lvl="2" indent="-342900">
              <a:buFont typeface="Arial" panose="020B0604020202020204" pitchFamily="34" charset="0"/>
              <a:buChar char="•"/>
            </a:pPr>
            <a:r>
              <a:rPr lang="en-US" sz="2400" dirty="0"/>
              <a:t>Few functions cover most inputs: 75% of Amazon reviews are unhelpful for 4 reasons (Connors et. al. 2011)</a:t>
            </a:r>
          </a:p>
          <a:p>
            <a:pPr marL="800100" lvl="1" indent="-342900">
              <a:buFont typeface="Arial" panose="020B0604020202020204" pitchFamily="34" charset="0"/>
              <a:buChar char="•"/>
            </a:pPr>
            <a:r>
              <a:rPr lang="en-US" sz="2400" dirty="0"/>
              <a:t>Ask Crowd to write a document</a:t>
            </a:r>
          </a:p>
          <a:p>
            <a:pPr marL="800100" lvl="1" indent="-342900">
              <a:buFont typeface="Arial" panose="020B0604020202020204" pitchFamily="34" charset="0"/>
              <a:buChar char="•"/>
            </a:pPr>
            <a:r>
              <a:rPr lang="en-US" sz="2400" dirty="0"/>
              <a:t>Give them feedback after they push “Submit” (</a:t>
            </a:r>
            <a:r>
              <a:rPr lang="en-US" sz="2400" i="1" dirty="0"/>
              <a:t>independent var. – the feedback system</a:t>
            </a:r>
            <a:r>
              <a:rPr lang="en-US" sz="2400" dirty="0"/>
              <a:t>)</a:t>
            </a:r>
          </a:p>
          <a:p>
            <a:pPr marL="800100" lvl="1" indent="-342900">
              <a:buFont typeface="Arial" panose="020B0604020202020204" pitchFamily="34" charset="0"/>
              <a:buChar char="•"/>
            </a:pPr>
            <a:r>
              <a:rPr lang="en-US" sz="2400" dirty="0"/>
              <a:t>Ask independent panel to score document using rubric 1-7 – (</a:t>
            </a:r>
            <a:r>
              <a:rPr lang="en-US" sz="2400" i="1" dirty="0"/>
              <a:t>dependent var. – quality</a:t>
            </a:r>
            <a:r>
              <a:rPr lang="en-US" sz="2400" dirty="0"/>
              <a:t>)</a:t>
            </a:r>
          </a:p>
          <a:p>
            <a:endParaRPr lang="en-US" baseline="0" dirty="0"/>
          </a:p>
        </p:txBody>
      </p:sp>
      <p:sp>
        <p:nvSpPr>
          <p:cNvPr id="4" name="Slide Number Placeholder 3"/>
          <p:cNvSpPr>
            <a:spLocks noGrp="1"/>
          </p:cNvSpPr>
          <p:nvPr>
            <p:ph type="sldNum" sz="quarter" idx="10"/>
          </p:nvPr>
        </p:nvSpPr>
        <p:spPr/>
        <p:txBody>
          <a:bodyPr/>
          <a:lstStyle/>
          <a:p>
            <a:fld id="{32D2D5E3-BE24-4708-B160-858FFA1330DD}" type="slidenum">
              <a:rPr lang="en-US" smtClean="0"/>
              <a:t>23</a:t>
            </a:fld>
            <a:endParaRPr lang="en-US"/>
          </a:p>
        </p:txBody>
      </p:sp>
    </p:spTree>
    <p:extLst>
      <p:ext uri="{BB962C8B-B14F-4D97-AF65-F5344CB8AC3E}">
        <p14:creationId xmlns:p14="http://schemas.microsoft.com/office/powerpoint/2010/main" val="1843983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3 experts rate quality on 1-7 scale – slide b4</a:t>
            </a:r>
          </a:p>
          <a:p>
            <a:endParaRPr lang="en-US" dirty="0"/>
          </a:p>
          <a:p>
            <a:r>
              <a:rPr lang="en-US" dirty="0"/>
              <a:t>Add total number of submission</a:t>
            </a:r>
          </a:p>
        </p:txBody>
      </p:sp>
      <p:sp>
        <p:nvSpPr>
          <p:cNvPr id="4" name="Slide Number Placeholder 3"/>
          <p:cNvSpPr>
            <a:spLocks noGrp="1"/>
          </p:cNvSpPr>
          <p:nvPr>
            <p:ph type="sldNum" sz="quarter" idx="10"/>
          </p:nvPr>
        </p:nvSpPr>
        <p:spPr/>
        <p:txBody>
          <a:bodyPr/>
          <a:lstStyle/>
          <a:p>
            <a:fld id="{32D2D5E3-BE24-4708-B160-858FFA1330DD}" type="slidenum">
              <a:rPr lang="en-US" smtClean="0"/>
              <a:t>24</a:t>
            </a:fld>
            <a:endParaRPr lang="en-US"/>
          </a:p>
        </p:txBody>
      </p:sp>
    </p:spTree>
    <p:extLst>
      <p:ext uri="{BB962C8B-B14F-4D97-AF65-F5344CB8AC3E}">
        <p14:creationId xmlns:p14="http://schemas.microsoft.com/office/powerpoint/2010/main" val="2818955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Only show purple and red</a:t>
            </a:r>
          </a:p>
          <a:p>
            <a:r>
              <a:rPr lang="en-US" baseline="0" dirty="0"/>
              <a:t>We look at them </a:t>
            </a:r>
            <a:r>
              <a:rPr lang="en-US" baseline="0" dirty="0" err="1"/>
              <a:t>indivduiuall</a:t>
            </a:r>
            <a:r>
              <a:rPr lang="en-US" baseline="0" dirty="0"/>
              <a:t> and combined to see what improves in which case</a:t>
            </a:r>
          </a:p>
          <a:p>
            <a:r>
              <a:rPr lang="en-US" baseline="0" dirty="0"/>
              <a:t>----</a:t>
            </a:r>
          </a:p>
          <a:p>
            <a:r>
              <a:rPr lang="en-US" baseline="0" dirty="0"/>
              <a:t>Points, axes, lines. </a:t>
            </a:r>
          </a:p>
          <a:p>
            <a:r>
              <a:rPr lang="en-US" baseline="0" dirty="0"/>
              <a:t>-----</a:t>
            </a:r>
          </a:p>
          <a:p>
            <a:endParaRPr lang="en-US" baseline="0" dirty="0"/>
          </a:p>
          <a:p>
            <a:r>
              <a:rPr lang="en-US" baseline="0" dirty="0"/>
              <a:t>X is this. Circle is this. Line is confidence. Left is Amazon. Right is Airbnb. </a:t>
            </a:r>
          </a:p>
          <a:p>
            <a:endParaRPr lang="en-US" baseline="0" dirty="0"/>
          </a:p>
          <a:p>
            <a:r>
              <a:rPr lang="en-US" baseline="0" dirty="0"/>
              <a:t>Make bigger</a:t>
            </a:r>
          </a:p>
          <a:p>
            <a:r>
              <a:rPr lang="en-US" baseline="0" dirty="0"/>
              <a:t>Make labels consistent</a:t>
            </a:r>
          </a:p>
          <a:p>
            <a:r>
              <a:rPr lang="en-US" baseline="0" dirty="0"/>
              <a:t>Colors consistent</a:t>
            </a:r>
          </a:p>
          <a:p>
            <a:endParaRPr lang="en-US" baseline="0" dirty="0"/>
          </a:p>
          <a:p>
            <a:r>
              <a:rPr lang="en-US" baseline="0" dirty="0"/>
              <a:t>Localization isn’t useful unless you are picking good feedback</a:t>
            </a:r>
          </a:p>
          <a:p>
            <a:r>
              <a:rPr lang="en-US" baseline="0" dirty="0"/>
              <a:t>Even without localization you get improvements</a:t>
            </a:r>
          </a:p>
          <a:p>
            <a:r>
              <a:rPr lang="en-US" baseline="0" dirty="0"/>
              <a:t>Longer</a:t>
            </a:r>
          </a:p>
          <a:p>
            <a:endParaRPr lang="en-US" baseline="0" dirty="0"/>
          </a:p>
          <a:p>
            <a:endParaRPr lang="en-US" baseline="0" dirty="0"/>
          </a:p>
          <a:p>
            <a:r>
              <a:rPr lang="en-US" baseline="0" dirty="0"/>
              <a:t>Let’s look at Amazon first.</a:t>
            </a:r>
          </a:p>
          <a:p>
            <a:r>
              <a:rPr lang="en-US" baseline="0" dirty="0"/>
              <a:t>So the Y axis is the condition, and X axis is the amount the average</a:t>
            </a:r>
          </a:p>
          <a:p>
            <a:r>
              <a:rPr lang="en-US" baseline="0" dirty="0"/>
              <a:t>Document improved after receiving feedback.</a:t>
            </a:r>
          </a:p>
          <a:p>
            <a:endParaRPr lang="en-US" baseline="0" dirty="0"/>
          </a:p>
          <a:p>
            <a:pPr marL="228600" indent="-228600">
              <a:buAutoNum type="arabicPeriod"/>
            </a:pPr>
            <a:r>
              <a:rPr lang="en-US" baseline="0" dirty="0"/>
              <a:t>Our full system performed the best out of all 4 conditions</a:t>
            </a:r>
          </a:p>
          <a:p>
            <a:pPr marL="228600" indent="-228600">
              <a:buAutoNum type="arabicPeriod"/>
            </a:pPr>
            <a:r>
              <a:rPr lang="en-US" baseline="0" dirty="0"/>
              <a:t>Individually giving segment level feedback or perturb analysis isn’t enough</a:t>
            </a:r>
          </a:p>
          <a:p>
            <a:pPr marL="228600" indent="-228600">
              <a:buAutoNum type="arabicPeriod"/>
            </a:pPr>
            <a:r>
              <a:rPr lang="en-US" baseline="0" dirty="0"/>
              <a:t>You need to combine them to get a statistically significant improvement </a:t>
            </a:r>
          </a:p>
          <a:p>
            <a:pPr marL="0" indent="0">
              <a:buNone/>
            </a:pPr>
            <a:endParaRPr lang="en-US" baseline="0" dirty="0"/>
          </a:p>
          <a:p>
            <a:pPr marL="0" indent="0">
              <a:buNone/>
            </a:pPr>
            <a:r>
              <a:rPr lang="en-US" baseline="0" dirty="0"/>
              <a:t>We think this is because to give feedback on segments, you need a more</a:t>
            </a:r>
          </a:p>
          <a:p>
            <a:pPr marL="0" indent="0">
              <a:buNone/>
            </a:pPr>
            <a:r>
              <a:rPr lang="en-US" baseline="0" dirty="0"/>
              <a:t>Advanced feedback mechanism than Krause, which is why </a:t>
            </a:r>
            <a:r>
              <a:rPr lang="en-US" baseline="0" dirty="0" err="1"/>
              <a:t>Baseline+Segment</a:t>
            </a:r>
            <a:r>
              <a:rPr lang="en-US" baseline="0" dirty="0"/>
              <a:t> fails</a:t>
            </a:r>
          </a:p>
          <a:p>
            <a:pPr marL="0" indent="0">
              <a:buNone/>
            </a:pPr>
            <a:endParaRPr lang="en-US" baseline="0" dirty="0"/>
          </a:p>
          <a:p>
            <a:pPr marL="0" indent="0">
              <a:buNone/>
            </a:pPr>
            <a:r>
              <a:rPr lang="en-US" baseline="0" dirty="0"/>
              <a:t>But also doing perturbation analysis is less useful when you just constrain it</a:t>
            </a:r>
          </a:p>
          <a:p>
            <a:pPr marL="0" indent="0">
              <a:buNone/>
            </a:pPr>
            <a:r>
              <a:rPr lang="en-US" baseline="0" dirty="0"/>
              <a:t>To big picture feedback at the document level.</a:t>
            </a:r>
          </a:p>
          <a:p>
            <a:pPr marL="0" indent="0">
              <a:buNone/>
            </a:pPr>
            <a:endParaRPr lang="en-US" baseline="0" dirty="0"/>
          </a:p>
          <a:p>
            <a:pPr marL="0" indent="0">
              <a:buNone/>
            </a:pPr>
            <a:r>
              <a:rPr lang="en-US" baseline="0" dirty="0"/>
              <a:t>And then… we get basically the same results on Airbnb (CLICK)</a:t>
            </a:r>
          </a:p>
          <a:p>
            <a:pPr marL="0" indent="0">
              <a:buNone/>
            </a:pPr>
            <a:endParaRPr lang="en-US" baseline="0" dirty="0"/>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Why does </a:t>
            </a:r>
            <a:r>
              <a:rPr lang="en-US" sz="1200" kern="1200" dirty="0" err="1">
                <a:solidFill>
                  <a:schemeClr val="tx1"/>
                </a:solidFill>
                <a:effectLst/>
                <a:latin typeface="+mn-lt"/>
                <a:ea typeface="+mn-ea"/>
                <a:cs typeface="+mn-cs"/>
              </a:rPr>
              <a:t>baseline+perturb</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precog</a:t>
            </a:r>
            <a:r>
              <a:rPr lang="en-US" sz="1200" kern="1200" dirty="0">
                <a:solidFill>
                  <a:schemeClr val="tx1"/>
                </a:solidFill>
                <a:effectLst/>
                <a:latin typeface="+mn-lt"/>
                <a:ea typeface="+mn-ea"/>
                <a:cs typeface="+mn-cs"/>
              </a:rPr>
              <a:t> overlap in </a:t>
            </a:r>
            <a:r>
              <a:rPr lang="en-US" sz="1200" kern="1200" dirty="0" err="1">
                <a:solidFill>
                  <a:schemeClr val="tx1"/>
                </a:solidFill>
                <a:effectLst/>
                <a:latin typeface="+mn-lt"/>
                <a:ea typeface="+mn-ea"/>
                <a:cs typeface="+mn-cs"/>
              </a:rPr>
              <a:t>airbnb</a:t>
            </a:r>
            <a:r>
              <a:rPr lang="en-US" sz="1200" kern="1200" dirty="0">
                <a:solidFill>
                  <a:schemeClr val="tx1"/>
                </a:solidFill>
                <a:effectLst/>
                <a:latin typeface="+mn-lt"/>
                <a:ea typeface="+mn-ea"/>
                <a:cs typeface="+mn-cs"/>
              </a:rPr>
              <a:t>?  Would user quotes help explain?</a:t>
            </a:r>
          </a:p>
          <a:p>
            <a:r>
              <a:rPr lang="en-US" sz="1200" kern="1200" dirty="0">
                <a:solidFill>
                  <a:schemeClr val="tx1"/>
                </a:solidFill>
                <a:effectLst/>
                <a:latin typeface="+mn-lt"/>
                <a:ea typeface="+mn-ea"/>
                <a:cs typeface="+mn-cs"/>
              </a:rPr>
              <a:t>* May be worth a slide that contains 1 or 2 user quotes to better describe results in the "Why?" slide.</a:t>
            </a:r>
          </a:p>
          <a:p>
            <a:r>
              <a:rPr lang="en-US" sz="1200" kern="1200" dirty="0">
                <a:solidFill>
                  <a:schemeClr val="tx1"/>
                </a:solidFill>
                <a:effectLst/>
                <a:latin typeface="+mn-lt"/>
                <a:ea typeface="+mn-ea"/>
                <a:cs typeface="+mn-cs"/>
              </a:rPr>
              <a:t> </a:t>
            </a:r>
          </a:p>
          <a:p>
            <a:pPr marL="0" indent="0">
              <a:buNone/>
            </a:pPr>
            <a:endParaRPr lang="en-US" baseline="0" dirty="0"/>
          </a:p>
          <a:p>
            <a:pPr marL="0" indent="0">
              <a:buNone/>
            </a:pPr>
            <a:endParaRPr lang="en-US" baseline="0" dirty="0"/>
          </a:p>
        </p:txBody>
      </p:sp>
      <p:sp>
        <p:nvSpPr>
          <p:cNvPr id="4" name="Slide Number Placeholder 3"/>
          <p:cNvSpPr>
            <a:spLocks noGrp="1"/>
          </p:cNvSpPr>
          <p:nvPr>
            <p:ph type="sldNum" sz="quarter" idx="10"/>
          </p:nvPr>
        </p:nvSpPr>
        <p:spPr/>
        <p:txBody>
          <a:bodyPr/>
          <a:lstStyle/>
          <a:p>
            <a:fld id="{32D2D5E3-BE24-4708-B160-858FFA1330DD}" type="slidenum">
              <a:rPr lang="en-US" smtClean="0"/>
              <a:t>27</a:t>
            </a:fld>
            <a:endParaRPr lang="en-US"/>
          </a:p>
        </p:txBody>
      </p:sp>
    </p:spTree>
    <p:extLst>
      <p:ext uri="{BB962C8B-B14F-4D97-AF65-F5344CB8AC3E}">
        <p14:creationId xmlns:p14="http://schemas.microsoft.com/office/powerpoint/2010/main" val="1423788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sym typeface="Wingdings" panose="05000000000000000000" pitchFamily="2" charset="2"/>
              </a:rPr>
              <a:t>Merge</a:t>
            </a:r>
            <a:r>
              <a:rPr lang="en-US" baseline="0" dirty="0">
                <a:sym typeface="Wingdings" panose="05000000000000000000" pitchFamily="2" charset="2"/>
              </a:rPr>
              <a:t> first and second row into one </a:t>
            </a:r>
          </a:p>
          <a:p>
            <a:pPr marL="171450" indent="-171450">
              <a:buFontTx/>
              <a:buChar char="-"/>
            </a:pP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Scaling social media feedback = quality predict.+ perturb</a:t>
            </a:r>
          </a:p>
          <a:p>
            <a:pPr marL="2914650" lvl="6" indent="-171450">
              <a:buFontTx/>
              <a:buChar char="-"/>
            </a:pPr>
            <a:r>
              <a:rPr lang="en-US" baseline="0" dirty="0">
                <a:sym typeface="Wingdings" panose="05000000000000000000" pitchFamily="2" charset="2"/>
              </a:rPr>
              <a:t>+ segment (longer text) </a:t>
            </a:r>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We</a:t>
            </a:r>
            <a:r>
              <a:rPr lang="en-US" baseline="0" dirty="0">
                <a:sym typeface="Wingdings" panose="05000000000000000000" pitchFamily="2" charset="2"/>
              </a:rPr>
              <a:t> show that a great way to improve quality is</a:t>
            </a:r>
          </a:p>
          <a:p>
            <a:r>
              <a:rPr lang="en-US" baseline="0" dirty="0">
                <a:sym typeface="Wingdings" panose="05000000000000000000" pitchFamily="2" charset="2"/>
              </a:rPr>
              <a:t>Just to change the interface</a:t>
            </a:r>
            <a:endParaRPr lang="en-US" baseline="0" dirty="0"/>
          </a:p>
          <a:p>
            <a:endParaRPr lang="en-US" dirty="0"/>
          </a:p>
          <a:p>
            <a:endParaRPr lang="en-US" dirty="0"/>
          </a:p>
          <a:p>
            <a:r>
              <a:rPr lang="en-US" dirty="0"/>
              <a:t>Segment, Predict, Explain </a:t>
            </a:r>
            <a:r>
              <a:rPr lang="en-US" dirty="0">
                <a:sym typeface="Wingdings" panose="05000000000000000000" pitchFamily="2" charset="2"/>
              </a:rPr>
              <a:t> Great for improving quality</a:t>
            </a:r>
          </a:p>
          <a:p>
            <a:r>
              <a:rPr lang="en-US" dirty="0"/>
              <a:t>Segment</a:t>
            </a:r>
            <a:r>
              <a:rPr lang="en-US" baseline="0" dirty="0"/>
              <a:t> + Predict </a:t>
            </a:r>
            <a:r>
              <a:rPr lang="en-US" baseline="0" dirty="0" err="1"/>
              <a:t>necassery</a:t>
            </a:r>
            <a:endParaRPr lang="en-US" baseline="0" dirty="0"/>
          </a:p>
          <a:p>
            <a:endParaRPr lang="en-US" baseline="0" dirty="0"/>
          </a:p>
          <a:p>
            <a:r>
              <a:rPr lang="en-US" baseline="0" dirty="0"/>
              <a:t>Interesting questions in Education:</a:t>
            </a:r>
          </a:p>
          <a:p>
            <a:pPr marL="228600" indent="-228600">
              <a:buAutoNum type="arabicPeriod"/>
            </a:pPr>
            <a:r>
              <a:rPr lang="en-US" baseline="0" dirty="0"/>
              <a:t>More complicated task of feedback to students writing essays</a:t>
            </a:r>
          </a:p>
          <a:p>
            <a:pPr marL="228600" indent="-228600">
              <a:buAutoNum type="arabicPeriod"/>
            </a:pPr>
            <a:r>
              <a:rPr lang="en-US" baseline="0" dirty="0"/>
              <a:t>Does using an automated feedback system make you a better writer over time</a:t>
            </a:r>
          </a:p>
          <a:p>
            <a:endParaRPr lang="en-US" baseline="0" dirty="0"/>
          </a:p>
          <a:p>
            <a:r>
              <a:rPr lang="en-US" baseline="0" dirty="0"/>
              <a:t>Name, email address, website</a:t>
            </a:r>
          </a:p>
          <a:p>
            <a:endParaRPr lang="en-US" baseline="0" dirty="0"/>
          </a:p>
        </p:txBody>
      </p:sp>
      <p:sp>
        <p:nvSpPr>
          <p:cNvPr id="4" name="Slide Number Placeholder 3"/>
          <p:cNvSpPr>
            <a:spLocks noGrp="1"/>
          </p:cNvSpPr>
          <p:nvPr>
            <p:ph type="sldNum" sz="quarter" idx="10"/>
          </p:nvPr>
        </p:nvSpPr>
        <p:spPr/>
        <p:txBody>
          <a:bodyPr/>
          <a:lstStyle/>
          <a:p>
            <a:fld id="{32D2D5E3-BE24-4708-B160-858FFA1330DD}" type="slidenum">
              <a:rPr lang="en-US" smtClean="0"/>
              <a:t>28</a:t>
            </a:fld>
            <a:endParaRPr lang="en-US"/>
          </a:p>
        </p:txBody>
      </p:sp>
    </p:spTree>
    <p:extLst>
      <p:ext uri="{BB962C8B-B14F-4D97-AF65-F5344CB8AC3E}">
        <p14:creationId xmlns:p14="http://schemas.microsoft.com/office/powerpoint/2010/main" val="237214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not</a:t>
            </a:r>
            <a:r>
              <a:rPr lang="en-US" baseline="0" dirty="0"/>
              <a:t> everybody knows how to write quality content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now</a:t>
            </a:r>
            <a:r>
              <a:rPr lang="en-US" dirty="0"/>
              <a:t>, let’s talk about Amazon</a:t>
            </a:r>
            <a:r>
              <a:rPr lang="en-US" baseline="0" dirty="0"/>
              <a:t> reviews as an example, which is one of many platforms where user generated text is important.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On Amazon reviews are often</a:t>
            </a:r>
            <a:r>
              <a:rPr lang="en-US" baseline="0" dirty="0"/>
              <a:t> </a:t>
            </a:r>
            <a:r>
              <a:rPr lang="en-US" baseline="0" dirty="0" err="1"/>
              <a:t>downvoted</a:t>
            </a:r>
            <a:r>
              <a:rPr lang="en-US" baseline="0" dirty="0"/>
              <a:t> for being low quality or not meeting community guidelines. Here’s an example of a review.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user clearly wanted to tell us we shouldn’t buy the product, but she’s so vague that the review isn’t actually helpful to shopper. The review was </a:t>
            </a:r>
            <a:r>
              <a:rPr lang="en-US" baseline="0" dirty="0" err="1"/>
              <a:t>downvoted</a:t>
            </a:r>
            <a:r>
              <a:rPr lang="en-US" baseline="0" dirty="0"/>
              <a:t> by other user, </a:t>
            </a:r>
            <a:r>
              <a:rPr lang="en-US" baseline="0" dirty="0" err="1"/>
              <a:t>whiich</a:t>
            </a:r>
            <a:r>
              <a:rPr lang="en-US" baseline="0" dirty="0"/>
              <a:t> in many cases prevents it from being seen, to give attention to other reviews.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Why do people fail to produce high-quality content on social media?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Want quality content, quality is an amorphous content, detailed feedback, quality goes beyond syntactic things.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2D2D5E3-BE24-4708-B160-858FFA1330DD}" type="slidenum">
              <a:rPr lang="en-US" smtClean="0"/>
              <a:t>3</a:t>
            </a:fld>
            <a:endParaRPr lang="en-US"/>
          </a:p>
        </p:txBody>
      </p:sp>
    </p:spTree>
    <p:extLst>
      <p:ext uri="{BB962C8B-B14F-4D97-AF65-F5344CB8AC3E}">
        <p14:creationId xmlns:p14="http://schemas.microsoft.com/office/powerpoint/2010/main" val="1701398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Well that’s because</a:t>
            </a:r>
            <a:r>
              <a:rPr lang="en-US" baseline="0" dirty="0"/>
              <a:t> quality is complicated.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Each social platform has its own norms for high-quality writing, and fully understanding these norms can require a LOT of reading.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As an example, here are the multiple pages of community guidelines you’d have to read on Amazon to fully understand how to write a high-quality review.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Most social platforms have a page like this which is often ignored by users.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 how can we improve online writing?</a:t>
            </a:r>
          </a:p>
        </p:txBody>
      </p:sp>
      <p:sp>
        <p:nvSpPr>
          <p:cNvPr id="4" name="Slide Number Placeholder 3"/>
          <p:cNvSpPr>
            <a:spLocks noGrp="1"/>
          </p:cNvSpPr>
          <p:nvPr>
            <p:ph type="sldNum" sz="quarter" idx="10"/>
          </p:nvPr>
        </p:nvSpPr>
        <p:spPr/>
        <p:txBody>
          <a:bodyPr/>
          <a:lstStyle/>
          <a:p>
            <a:fld id="{32D2D5E3-BE24-4708-B160-858FFA1330DD}" type="slidenum">
              <a:rPr lang="en-US" smtClean="0"/>
              <a:t>4</a:t>
            </a:fld>
            <a:endParaRPr lang="en-US"/>
          </a:p>
        </p:txBody>
      </p:sp>
    </p:spTree>
    <p:extLst>
      <p:ext uri="{BB962C8B-B14F-4D97-AF65-F5344CB8AC3E}">
        <p14:creationId xmlns:p14="http://schemas.microsoft.com/office/powerpoint/2010/main" val="67912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Intuitively,</a:t>
            </a:r>
            <a:r>
              <a:rPr lang="en-US" baseline="0" dirty="0"/>
              <a:t> feedback helps people write better, and ideally we would want to scale that to the internet, which is difficult a the moment.</a:t>
            </a:r>
          </a:p>
          <a:p>
            <a:endParaRPr lang="en-US" baseline="0" dirty="0"/>
          </a:p>
        </p:txBody>
      </p:sp>
      <p:sp>
        <p:nvSpPr>
          <p:cNvPr id="4" name="Slide Number Placeholder 3"/>
          <p:cNvSpPr>
            <a:spLocks noGrp="1"/>
          </p:cNvSpPr>
          <p:nvPr>
            <p:ph type="sldNum" sz="quarter" idx="10"/>
          </p:nvPr>
        </p:nvSpPr>
        <p:spPr/>
        <p:txBody>
          <a:bodyPr/>
          <a:lstStyle/>
          <a:p>
            <a:fld id="{32D2D5E3-BE24-4708-B160-858FFA1330DD}" type="slidenum">
              <a:rPr lang="en-US" smtClean="0"/>
              <a:t>5</a:t>
            </a:fld>
            <a:endParaRPr lang="en-US"/>
          </a:p>
        </p:txBody>
      </p:sp>
    </p:spTree>
    <p:extLst>
      <p:ext uri="{BB962C8B-B14F-4D97-AF65-F5344CB8AC3E}">
        <p14:creationId xmlns:p14="http://schemas.microsoft.com/office/powerpoint/2010/main" val="1834514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closest thing to automated writing feedback online are </a:t>
            </a:r>
          </a:p>
          <a:p>
            <a:r>
              <a:rPr lang="en-US" baseline="0" dirty="0"/>
              <a:t>services like </a:t>
            </a:r>
            <a:r>
              <a:rPr lang="en-US" baseline="0" dirty="0" err="1"/>
              <a:t>grammarly</a:t>
            </a:r>
            <a:r>
              <a:rPr lang="en-US" baseline="0" dirty="0"/>
              <a:t> try to provide online writing feedback, but the feedback is limited to simple mistakes like spelling and syntax issues like grammar.</a:t>
            </a:r>
          </a:p>
          <a:p>
            <a:endParaRPr lang="en-US" baseline="0" dirty="0"/>
          </a:p>
          <a:p>
            <a:r>
              <a:rPr lang="en-US" baseline="0" dirty="0"/>
              <a:t>This limits how helpful the feedback can be on social media, where good spelling and grammar </a:t>
            </a:r>
            <a:r>
              <a:rPr lang="en-US" baseline="0" dirty="0" err="1"/>
              <a:t>is,at</a:t>
            </a:r>
            <a:r>
              <a:rPr lang="en-US" baseline="0" dirty="0"/>
              <a:t> best, only one of the characteristics of high quality content people are looking for.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example, Going back to the amazon example, its much more important for your review to provide relevant product information to shoppers, than for the commas to be in the right places. </a:t>
            </a:r>
          </a:p>
          <a:p>
            <a:endParaRPr lang="en-US" baseline="0" dirty="0"/>
          </a:p>
          <a:p>
            <a:r>
              <a:rPr lang="en-US" dirty="0"/>
              <a:t>Imagine detailed writing feedback that tells</a:t>
            </a:r>
            <a:r>
              <a:rPr lang="en-US" baseline="0" dirty="0"/>
              <a:t> you not just simple mistakes but points out all the areas are falling short of a *specific communities* norms, and how to get there. For example, feedback that gives you suggestions on things like your tone, specificity, or even tells you what is missing that you didn’t write about that you can add. </a:t>
            </a:r>
          </a:p>
          <a:p>
            <a:endParaRPr lang="en-US" baseline="0" dirty="0"/>
          </a:p>
          <a:p>
            <a:r>
              <a:rPr lang="en-US" baseline="0" dirty="0"/>
              <a:t>That’s the vision that we are working towards.  </a:t>
            </a:r>
          </a:p>
        </p:txBody>
      </p:sp>
      <p:sp>
        <p:nvSpPr>
          <p:cNvPr id="4" name="Slide Number Placeholder 3"/>
          <p:cNvSpPr>
            <a:spLocks noGrp="1"/>
          </p:cNvSpPr>
          <p:nvPr>
            <p:ph type="sldNum" sz="quarter" idx="10"/>
          </p:nvPr>
        </p:nvSpPr>
        <p:spPr/>
        <p:txBody>
          <a:bodyPr/>
          <a:lstStyle/>
          <a:p>
            <a:fld id="{32D2D5E3-BE24-4708-B160-858FFA1330DD}" type="slidenum">
              <a:rPr lang="en-US" smtClean="0"/>
              <a:t>6</a:t>
            </a:fld>
            <a:endParaRPr lang="en-US"/>
          </a:p>
        </p:txBody>
      </p:sp>
    </p:spTree>
    <p:extLst>
      <p:ext uri="{BB962C8B-B14F-4D97-AF65-F5344CB8AC3E}">
        <p14:creationId xmlns:p14="http://schemas.microsoft.com/office/powerpoint/2010/main" val="174612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work towards that vision, the first question we had to ask</a:t>
            </a:r>
            <a:r>
              <a:rPr lang="en-US" baseline="0" dirty="0"/>
              <a:t> is for a given social network or platform, WHAT IS HIGH QUALITY</a:t>
            </a:r>
            <a:endParaRPr lang="en-US" dirty="0"/>
          </a:p>
        </p:txBody>
      </p:sp>
      <p:sp>
        <p:nvSpPr>
          <p:cNvPr id="4" name="Slide Number Placeholder 3"/>
          <p:cNvSpPr>
            <a:spLocks noGrp="1"/>
          </p:cNvSpPr>
          <p:nvPr>
            <p:ph type="sldNum" sz="quarter" idx="10"/>
          </p:nvPr>
        </p:nvSpPr>
        <p:spPr/>
        <p:txBody>
          <a:bodyPr/>
          <a:lstStyle/>
          <a:p>
            <a:fld id="{32D2D5E3-BE24-4708-B160-858FFA1330DD}" type="slidenum">
              <a:rPr lang="en-US" smtClean="0"/>
              <a:t>7</a:t>
            </a:fld>
            <a:endParaRPr lang="en-US"/>
          </a:p>
        </p:txBody>
      </p:sp>
    </p:spTree>
    <p:extLst>
      <p:ext uri="{BB962C8B-B14F-4D97-AF65-F5344CB8AC3E}">
        <p14:creationId xmlns:p14="http://schemas.microsoft.com/office/powerpoint/2010/main" val="1125829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best answer we found to that question is with quality prediction model</a:t>
            </a:r>
          </a:p>
          <a:p>
            <a:endParaRPr lang="en-US" baseline="0" dirty="0"/>
          </a:p>
          <a:p>
            <a:r>
              <a:rPr lang="en-US" baseline="0" dirty="0"/>
              <a:t>People have developed robust models to identity quality writing for a variety of different contexts.</a:t>
            </a:r>
          </a:p>
          <a:p>
            <a:endParaRPr lang="en-US" baseline="0" dirty="0"/>
          </a:p>
          <a:p>
            <a:r>
              <a:rPr lang="en-US" baseline="0" dirty="0" err="1"/>
              <a:t>Youc</a:t>
            </a:r>
            <a:r>
              <a:rPr lang="en-US" baseline="0" dirty="0"/>
              <a:t> an predict if an </a:t>
            </a:r>
            <a:r>
              <a:rPr lang="en-US" baseline="0" dirty="0" err="1"/>
              <a:t>amzon</a:t>
            </a:r>
            <a:r>
              <a:rPr lang="en-US" baseline="0" dirty="0"/>
              <a:t> review helpful, a </a:t>
            </a:r>
            <a:r>
              <a:rPr lang="en-US" baseline="0" dirty="0" err="1"/>
              <a:t>prfoile</a:t>
            </a:r>
            <a:r>
              <a:rPr lang="en-US" baseline="0" dirty="0"/>
              <a:t> on </a:t>
            </a:r>
            <a:r>
              <a:rPr lang="en-US" baseline="0" dirty="0" err="1"/>
              <a:t>airbnb</a:t>
            </a:r>
            <a:r>
              <a:rPr lang="en-US" baseline="0" dirty="0"/>
              <a:t> is trustworthy, or even if a request for pizza will be answered on </a:t>
            </a:r>
            <a:r>
              <a:rPr lang="en-US" baseline="0" dirty="0" err="1"/>
              <a:t>reddit</a:t>
            </a:r>
            <a:r>
              <a:rPr lang="en-US" baseline="0" dirty="0"/>
              <a:t>. </a:t>
            </a:r>
          </a:p>
        </p:txBody>
      </p:sp>
      <p:sp>
        <p:nvSpPr>
          <p:cNvPr id="4" name="Slide Number Placeholder 3"/>
          <p:cNvSpPr>
            <a:spLocks noGrp="1"/>
          </p:cNvSpPr>
          <p:nvPr>
            <p:ph type="sldNum" sz="quarter" idx="10"/>
          </p:nvPr>
        </p:nvSpPr>
        <p:spPr/>
        <p:txBody>
          <a:bodyPr/>
          <a:lstStyle/>
          <a:p>
            <a:fld id="{32D2D5E3-BE24-4708-B160-858FFA1330DD}" type="slidenum">
              <a:rPr lang="en-US" smtClean="0"/>
              <a:t>8</a:t>
            </a:fld>
            <a:endParaRPr lang="en-US"/>
          </a:p>
        </p:txBody>
      </p:sp>
    </p:spTree>
    <p:extLst>
      <p:ext uri="{BB962C8B-B14F-4D97-AF65-F5344CB8AC3E}">
        <p14:creationId xmlns:p14="http://schemas.microsoft.com/office/powerpoint/2010/main" val="713454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main benefit of these existing papers is that they first identify which features to extract for a particular domain.</a:t>
            </a:r>
          </a:p>
          <a:p>
            <a:endParaRPr lang="en-US" baseline="0" dirty="0"/>
          </a:p>
          <a:p>
            <a:r>
              <a:rPr lang="en-US" baseline="0" dirty="0"/>
              <a:t>So what is missing to give feedback? What these models don’t answer if, a document has been classified as low quality, what is the most efficient way to improve it.</a:t>
            </a:r>
          </a:p>
          <a:p>
            <a:endParaRPr lang="en-US" baseline="0" dirty="0"/>
          </a:p>
          <a:p>
            <a:r>
              <a:rPr lang="en-US" baseline="0" dirty="0"/>
              <a:t>In other words, models are descriptive, not normative. </a:t>
            </a:r>
          </a:p>
          <a:p>
            <a:endParaRPr lang="en-US" baseline="0" dirty="0"/>
          </a:p>
          <a:p>
            <a:r>
              <a:rPr lang="en-US" baseline="0" dirty="0"/>
              <a:t>------</a:t>
            </a:r>
          </a:p>
          <a:p>
            <a:endParaRPr lang="en-US" baseline="0" dirty="0"/>
          </a:p>
          <a:p>
            <a:r>
              <a:rPr lang="en-US" baseline="0" dirty="0"/>
              <a:t>Main intuition is these features correspond to characteristics of the text</a:t>
            </a:r>
          </a:p>
          <a:p>
            <a:r>
              <a:rPr lang="en-US" baseline="0" dirty="0"/>
              <a:t>If changing these characteristics </a:t>
            </a:r>
            <a:r>
              <a:rPr lang="en-US" baseline="0" dirty="0">
                <a:sym typeface="Wingdings"/>
              </a:rPr>
              <a:t> might make model decide its high quality</a:t>
            </a:r>
          </a:p>
          <a:p>
            <a:r>
              <a:rPr lang="en-US" baseline="0" dirty="0">
                <a:sym typeface="Wingdings"/>
              </a:rPr>
              <a:t>Good suggestions</a:t>
            </a:r>
          </a:p>
          <a:p>
            <a:r>
              <a:rPr lang="en-US" baseline="0" dirty="0">
                <a:sym typeface="Wingdings"/>
              </a:rPr>
              <a:t>Work that does it in general </a:t>
            </a:r>
          </a:p>
          <a:p>
            <a:endParaRPr lang="en-US" baseline="0" dirty="0">
              <a:sym typeface="Wingdings"/>
            </a:endParaRPr>
          </a:p>
          <a:p>
            <a:r>
              <a:rPr lang="en-US" baseline="0" dirty="0">
                <a:sym typeface="Wingdings"/>
              </a:rPr>
              <a:t>Sometimes changing characteristics like word count might not be enough, (more positive + talk more) need to take </a:t>
            </a:r>
            <a:r>
              <a:rPr lang="en-US" baseline="0" dirty="0" err="1">
                <a:sym typeface="Wingdings"/>
              </a:rPr>
              <a:t>combinatons</a:t>
            </a:r>
            <a:r>
              <a:rPr lang="en-US" baseline="0" dirty="0">
                <a:sym typeface="Wingdings"/>
              </a:rPr>
              <a:t> into account </a:t>
            </a:r>
            <a:r>
              <a:rPr lang="mr-IN" baseline="0" dirty="0">
                <a:sym typeface="Wingdings"/>
              </a:rPr>
              <a:t>–</a:t>
            </a:r>
            <a:r>
              <a:rPr lang="en-US" baseline="0" dirty="0">
                <a:sym typeface="Wingdings"/>
              </a:rPr>
              <a:t> can be </a:t>
            </a:r>
            <a:r>
              <a:rPr lang="en-US" baseline="0" dirty="0" err="1">
                <a:sym typeface="Wingdings"/>
              </a:rPr>
              <a:t>reallly</a:t>
            </a:r>
            <a:r>
              <a:rPr lang="en-US" baseline="0" dirty="0">
                <a:sym typeface="Wingdings"/>
              </a:rPr>
              <a:t> expensive, try all combinations and all ways of changing them </a:t>
            </a:r>
          </a:p>
          <a:p>
            <a:endParaRPr lang="en-US" baseline="0" dirty="0">
              <a:sym typeface="Wingdings"/>
            </a:endParaRPr>
          </a:p>
          <a:p>
            <a:r>
              <a:rPr lang="en-US" baseline="0" dirty="0">
                <a:sym typeface="Wingdings"/>
              </a:rPr>
              <a:t>In general our approach is to know about the kind of model and </a:t>
            </a:r>
            <a:r>
              <a:rPr lang="en-US" baseline="0" dirty="0" err="1">
                <a:sym typeface="Wingdings"/>
              </a:rPr>
              <a:t>speciically</a:t>
            </a:r>
            <a:r>
              <a:rPr lang="en-US" baseline="0" dirty="0">
                <a:sym typeface="Wingdings"/>
              </a:rPr>
              <a:t> literature focuses on random forests and these are things we can </a:t>
            </a:r>
            <a:r>
              <a:rPr lang="en-US" baseline="0" dirty="0" err="1">
                <a:sym typeface="Wingdings"/>
              </a:rPr>
              <a:t>anlyze</a:t>
            </a:r>
            <a:r>
              <a:rPr lang="en-US" baseline="0" dirty="0">
                <a:sym typeface="Wingdings"/>
              </a:rPr>
              <a:t> </a:t>
            </a:r>
            <a:r>
              <a:rPr lang="en-US" baseline="0" dirty="0" err="1">
                <a:sym typeface="Wingdings"/>
              </a:rPr>
              <a:t>directlys</a:t>
            </a:r>
            <a:endParaRPr lang="en-US" baseline="0" dirty="0"/>
          </a:p>
          <a:p>
            <a:r>
              <a:rPr lang="en-US" baseline="0" dirty="0"/>
              <a:t>---</a:t>
            </a:r>
          </a:p>
          <a:p>
            <a:r>
              <a:rPr lang="en-US" baseline="0" dirty="0"/>
              <a:t>How can the writing be changed so the model thinks its high quality</a:t>
            </a:r>
          </a:p>
          <a:p>
            <a:endParaRPr lang="en-US" baseline="0" dirty="0"/>
          </a:p>
          <a:p>
            <a:r>
              <a:rPr lang="en-US" baseline="0" dirty="0"/>
              <a:t>Maybe increase the emotion/length </a:t>
            </a:r>
            <a:r>
              <a:rPr lang="en-US" baseline="0" dirty="0">
                <a:sym typeface="Wingdings"/>
              </a:rPr>
              <a:t> improve quality</a:t>
            </a:r>
          </a:p>
          <a:p>
            <a:endParaRPr lang="en-US" baseline="0" dirty="0">
              <a:sym typeface="Wingdings"/>
            </a:endParaRPr>
          </a:p>
          <a:p>
            <a:r>
              <a:rPr lang="en-US" baseline="0" dirty="0">
                <a:sym typeface="Wingdings"/>
              </a:rPr>
              <a:t>Not clear up front which </a:t>
            </a:r>
            <a:r>
              <a:rPr lang="en-US" baseline="0" dirty="0" err="1">
                <a:sym typeface="Wingdings"/>
              </a:rPr>
              <a:t>combinationsare</a:t>
            </a:r>
            <a:r>
              <a:rPr lang="en-US" baseline="0" dirty="0">
                <a:sym typeface="Wingdings"/>
              </a:rPr>
              <a:t> good. In the worst case might have to try all combinations and try all ways of changing those features </a:t>
            </a:r>
          </a:p>
          <a:p>
            <a:endParaRPr lang="en-US" baseline="0" dirty="0">
              <a:sym typeface="Wingdings"/>
            </a:endParaRPr>
          </a:p>
          <a:p>
            <a:r>
              <a:rPr lang="en-US" baseline="0" dirty="0">
                <a:sym typeface="Wingdings"/>
              </a:rPr>
              <a:t>---- expensive because it</a:t>
            </a:r>
            <a:r>
              <a:rPr lang="mr-IN" baseline="0" dirty="0">
                <a:sym typeface="Wingdings"/>
              </a:rPr>
              <a:t>’</a:t>
            </a:r>
            <a:r>
              <a:rPr lang="en-US" baseline="0" dirty="0">
                <a:sym typeface="Wingdings"/>
              </a:rPr>
              <a:t>s a black box, the opportunity we see is the dominant model is random forests, these are models where we know everything about how they make decisions and we can leverage that fact</a:t>
            </a:r>
            <a:endParaRPr lang="en-US" baseline="0" dirty="0"/>
          </a:p>
        </p:txBody>
      </p:sp>
      <p:sp>
        <p:nvSpPr>
          <p:cNvPr id="4" name="Slide Number Placeholder 3"/>
          <p:cNvSpPr>
            <a:spLocks noGrp="1"/>
          </p:cNvSpPr>
          <p:nvPr>
            <p:ph type="sldNum" sz="quarter" idx="10"/>
          </p:nvPr>
        </p:nvSpPr>
        <p:spPr/>
        <p:txBody>
          <a:bodyPr/>
          <a:lstStyle/>
          <a:p>
            <a:fld id="{32D2D5E3-BE24-4708-B160-858FFA1330DD}" type="slidenum">
              <a:rPr lang="en-US" smtClean="0"/>
              <a:t>9</a:t>
            </a:fld>
            <a:endParaRPr lang="en-US"/>
          </a:p>
        </p:txBody>
      </p:sp>
    </p:spTree>
    <p:extLst>
      <p:ext uri="{BB962C8B-B14F-4D97-AF65-F5344CB8AC3E}">
        <p14:creationId xmlns:p14="http://schemas.microsoft.com/office/powerpoint/2010/main" val="70584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769295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3103556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2547233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342072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CB19DA-81BD-4AA8-9D24-F7D361F7A20A}" type="datetimeFigureOut">
              <a:rPr lang="en-US" smtClean="0"/>
              <a:t>1/17/21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200075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CB19DA-81BD-4AA8-9D24-F7D361F7A20A}" type="datetimeFigureOut">
              <a:rPr lang="en-US" smtClean="0"/>
              <a:t>1/17/21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3951105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CB19DA-81BD-4AA8-9D24-F7D361F7A20A}" type="datetimeFigureOut">
              <a:rPr lang="en-US" smtClean="0"/>
              <a:t>1/17/21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1882254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CB19DA-81BD-4AA8-9D24-F7D361F7A20A}" type="datetimeFigureOut">
              <a:rPr lang="en-US" smtClean="0"/>
              <a:t>1/17/21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107373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B19DA-81BD-4AA8-9D24-F7D361F7A20A}" type="datetimeFigureOut">
              <a:rPr lang="en-US" smtClean="0"/>
              <a:t>1/17/21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3845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CB19DA-81BD-4AA8-9D24-F7D361F7A20A}" type="datetimeFigureOut">
              <a:rPr lang="en-US" smtClean="0"/>
              <a:t>1/17/21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627155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CB19DA-81BD-4AA8-9D24-F7D361F7A20A}" type="datetimeFigureOut">
              <a:rPr lang="en-US" smtClean="0"/>
              <a:t>1/17/21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1D04D-C26B-4C01-8D96-30CCA8B95A6B}" type="slidenum">
              <a:rPr lang="en-US" smtClean="0"/>
              <a:t>‹#›</a:t>
            </a:fld>
            <a:endParaRPr lang="en-US"/>
          </a:p>
        </p:txBody>
      </p:sp>
    </p:spTree>
    <p:extLst>
      <p:ext uri="{BB962C8B-B14F-4D97-AF65-F5344CB8AC3E}">
        <p14:creationId xmlns:p14="http://schemas.microsoft.com/office/powerpoint/2010/main" val="213043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B19DA-81BD-4AA8-9D24-F7D361F7A20A}" type="datetimeFigureOut">
              <a:rPr lang="en-US" smtClean="0"/>
              <a:t>1/17/21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1D04D-C26B-4C01-8D96-30CCA8B95A6B}" type="slidenum">
              <a:rPr lang="en-US" smtClean="0"/>
              <a:t>‹#›</a:t>
            </a:fld>
            <a:endParaRPr lang="en-US"/>
          </a:p>
        </p:txBody>
      </p:sp>
    </p:spTree>
    <p:extLst>
      <p:ext uri="{BB962C8B-B14F-4D97-AF65-F5344CB8AC3E}">
        <p14:creationId xmlns:p14="http://schemas.microsoft.com/office/powerpoint/2010/main" val="1901262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3.jpe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0.em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comments" Target="../comments/comment2.xml"/><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omments" Target="../comments/comment9.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0289" y="1187832"/>
            <a:ext cx="10631424" cy="2039914"/>
          </a:xfrm>
        </p:spPr>
        <p:txBody>
          <a:bodyPr>
            <a:noAutofit/>
          </a:bodyPr>
          <a:lstStyle/>
          <a:p>
            <a:r>
              <a:rPr lang="en-US" sz="4800" b="1" dirty="0">
                <a:latin typeface="Avenir Book" charset="0"/>
                <a:ea typeface="Avenir Book" charset="0"/>
                <a:cs typeface="Avenir Book" charset="0"/>
              </a:rPr>
              <a:t>Leveraging Quality Prediction Models</a:t>
            </a:r>
            <a:br>
              <a:rPr lang="en-US" sz="4800" b="1" dirty="0">
                <a:latin typeface="Avenir Book" charset="0"/>
                <a:ea typeface="Avenir Book" charset="0"/>
                <a:cs typeface="Avenir Book" charset="0"/>
              </a:rPr>
            </a:br>
            <a:br>
              <a:rPr lang="en-US" sz="2000" b="1" dirty="0">
                <a:latin typeface="Avenir Book" charset="0"/>
                <a:ea typeface="Avenir Book" charset="0"/>
                <a:cs typeface="Avenir Book" charset="0"/>
              </a:rPr>
            </a:br>
            <a:r>
              <a:rPr lang="en-US" sz="4800" b="1" dirty="0">
                <a:latin typeface="Avenir Book" charset="0"/>
                <a:ea typeface="Avenir Book" charset="0"/>
                <a:cs typeface="Avenir Book" charset="0"/>
              </a:rPr>
              <a:t>for Automatic Writing Feedback </a:t>
            </a:r>
          </a:p>
        </p:txBody>
      </p:sp>
      <p:sp>
        <p:nvSpPr>
          <p:cNvPr id="5" name="TextBox 4"/>
          <p:cNvSpPr txBox="1"/>
          <p:nvPr/>
        </p:nvSpPr>
        <p:spPr>
          <a:xfrm>
            <a:off x="1905000" y="3851838"/>
            <a:ext cx="8039100" cy="800219"/>
          </a:xfrm>
          <a:prstGeom prst="rect">
            <a:avLst/>
          </a:prstGeom>
          <a:noFill/>
        </p:spPr>
        <p:txBody>
          <a:bodyPr wrap="square" rtlCol="0">
            <a:spAutoFit/>
          </a:bodyPr>
          <a:lstStyle/>
          <a:p>
            <a:r>
              <a:rPr lang="en-US" sz="2800" dirty="0">
                <a:latin typeface="Avenir Book" charset="0"/>
                <a:ea typeface="Avenir Book" charset="0"/>
                <a:cs typeface="Avenir Book" charset="0"/>
              </a:rPr>
              <a:t> </a:t>
            </a:r>
            <a:r>
              <a:rPr lang="en-US" sz="2800" dirty="0" err="1">
                <a:latin typeface="Avenir Book" charset="0"/>
                <a:ea typeface="Avenir Book" charset="0"/>
                <a:cs typeface="Avenir Book" charset="0"/>
              </a:rPr>
              <a:t>Hamed</a:t>
            </a:r>
            <a:r>
              <a:rPr lang="en-US" sz="2800" dirty="0">
                <a:latin typeface="Avenir Book" charset="0"/>
                <a:ea typeface="Avenir Book" charset="0"/>
                <a:cs typeface="Avenir Book" charset="0"/>
              </a:rPr>
              <a:t> </a:t>
            </a:r>
            <a:r>
              <a:rPr lang="en-US" sz="2800" dirty="0" err="1">
                <a:latin typeface="Avenir Book" charset="0"/>
                <a:ea typeface="Avenir Book" charset="0"/>
                <a:cs typeface="Avenir Book" charset="0"/>
              </a:rPr>
              <a:t>Nilforoshan</a:t>
            </a:r>
            <a:r>
              <a:rPr lang="en-US" sz="2800" dirty="0">
                <a:latin typeface="Avenir Book" charset="0"/>
                <a:ea typeface="Avenir Book" charset="0"/>
                <a:cs typeface="Avenir Book" charset="0"/>
              </a:rPr>
              <a:t>       +           Eugene Wu</a:t>
            </a:r>
          </a:p>
          <a:p>
            <a:r>
              <a:rPr lang="en-US" dirty="0">
                <a:latin typeface="Avenir Book" charset="0"/>
                <a:ea typeface="Avenir Book" charset="0"/>
                <a:cs typeface="Avenir Book" charset="0"/>
              </a:rPr>
              <a:t>        hn2284@columbia.edu                                  </a:t>
            </a:r>
            <a:r>
              <a:rPr lang="en-US" dirty="0" err="1">
                <a:latin typeface="Avenir Book" charset="0"/>
                <a:ea typeface="Avenir Book" charset="0"/>
                <a:cs typeface="Avenir Book" charset="0"/>
              </a:rPr>
              <a:t>ewu@cs.columbia.edu</a:t>
            </a:r>
            <a:endParaRPr lang="en-US" dirty="0">
              <a:latin typeface="Avenir Book" charset="0"/>
              <a:ea typeface="Avenir Book" charset="0"/>
              <a:cs typeface="Avenir Book" charset="0"/>
            </a:endParaRPr>
          </a:p>
        </p:txBody>
      </p:sp>
      <p:pic>
        <p:nvPicPr>
          <p:cNvPr id="7" name="Picture 6"/>
          <p:cNvPicPr>
            <a:picLocks noChangeAspect="1"/>
          </p:cNvPicPr>
          <p:nvPr/>
        </p:nvPicPr>
        <p:blipFill rotWithShape="1">
          <a:blip r:embed="rId3"/>
          <a:srcRect r="88222" b="45701"/>
          <a:stretch/>
        </p:blipFill>
        <p:spPr>
          <a:xfrm>
            <a:off x="3851896" y="5276149"/>
            <a:ext cx="783604" cy="665291"/>
          </a:xfrm>
          <a:prstGeom prst="rect">
            <a:avLst/>
          </a:prstGeom>
        </p:spPr>
      </p:pic>
      <p:pic>
        <p:nvPicPr>
          <p:cNvPr id="9" name="Picture 8"/>
          <p:cNvPicPr>
            <a:picLocks noChangeAspect="1"/>
          </p:cNvPicPr>
          <p:nvPr/>
        </p:nvPicPr>
        <p:blipFill rotWithShape="1">
          <a:blip r:embed="rId3"/>
          <a:srcRect l="11778"/>
          <a:stretch/>
        </p:blipFill>
        <p:spPr>
          <a:xfrm>
            <a:off x="4635500" y="5206681"/>
            <a:ext cx="3852748" cy="804229"/>
          </a:xfrm>
          <a:prstGeom prst="rect">
            <a:avLst/>
          </a:prstGeom>
        </p:spPr>
      </p:pic>
    </p:spTree>
    <p:extLst>
      <p:ext uri="{BB962C8B-B14F-4D97-AF65-F5344CB8AC3E}">
        <p14:creationId xmlns:p14="http://schemas.microsoft.com/office/powerpoint/2010/main" val="78216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sz="4500" b="1" dirty="0">
                <a:latin typeface="Avenir Book" charset="0"/>
                <a:ea typeface="Avenir Book" charset="0"/>
                <a:cs typeface="Avenir Book" charset="0"/>
              </a:rPr>
              <a:t>Our Contribution</a:t>
            </a:r>
          </a:p>
        </p:txBody>
      </p:sp>
      <p:sp>
        <p:nvSpPr>
          <p:cNvPr id="5" name="Title 1"/>
          <p:cNvSpPr txBox="1">
            <a:spLocks/>
          </p:cNvSpPr>
          <p:nvPr/>
        </p:nvSpPr>
        <p:spPr>
          <a:xfrm>
            <a:off x="0" y="263468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venir Book" charset="0"/>
                <a:ea typeface="Avenir Book" charset="0"/>
                <a:cs typeface="Avenir Book" charset="0"/>
              </a:rPr>
              <a:t>Perturbation Analysis</a:t>
            </a:r>
          </a:p>
        </p:txBody>
      </p:sp>
      <p:sp>
        <p:nvSpPr>
          <p:cNvPr id="8" name="TextBox 7"/>
          <p:cNvSpPr txBox="1"/>
          <p:nvPr/>
        </p:nvSpPr>
        <p:spPr>
          <a:xfrm>
            <a:off x="0" y="3676943"/>
            <a:ext cx="12192000" cy="523220"/>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To generate feedback most likely to improve document quality</a:t>
            </a:r>
          </a:p>
        </p:txBody>
      </p:sp>
    </p:spTree>
    <p:extLst>
      <p:ext uri="{BB962C8B-B14F-4D97-AF65-F5344CB8AC3E}">
        <p14:creationId xmlns:p14="http://schemas.microsoft.com/office/powerpoint/2010/main" val="156356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12192000" cy="1325563"/>
          </a:xfrm>
        </p:spPr>
        <p:txBody>
          <a:bodyPr>
            <a:normAutofit/>
          </a:bodyPr>
          <a:lstStyle/>
          <a:p>
            <a:pPr algn="ctr"/>
            <a:r>
              <a:rPr lang="en-US" sz="3500" b="1" dirty="0">
                <a:latin typeface="Avenir Book" charset="0"/>
                <a:ea typeface="Avenir Book" charset="0"/>
                <a:cs typeface="Avenir Book" charset="0"/>
              </a:rPr>
              <a:t>Perturbation Analysis Intuition</a:t>
            </a:r>
          </a:p>
        </p:txBody>
      </p:sp>
      <p:pic>
        <p:nvPicPr>
          <p:cNvPr id="10" name="Picture 9"/>
          <p:cNvPicPr>
            <a:picLocks noChangeAspect="1"/>
          </p:cNvPicPr>
          <p:nvPr/>
        </p:nvPicPr>
        <p:blipFill rotWithShape="1">
          <a:blip r:embed="rId3">
            <a:biLevel thresh="75000"/>
          </a:blip>
          <a:srcRect l="51912" t="54759" r="23842" b="21793"/>
          <a:stretch/>
        </p:blipFill>
        <p:spPr>
          <a:xfrm>
            <a:off x="587439" y="2576693"/>
            <a:ext cx="773194" cy="954477"/>
          </a:xfrm>
          <a:prstGeom prst="rect">
            <a:avLst/>
          </a:prstGeom>
        </p:spPr>
      </p:pic>
      <p:cxnSp>
        <p:nvCxnSpPr>
          <p:cNvPr id="11" name="Straight Arrow Connector 10"/>
          <p:cNvCxnSpPr/>
          <p:nvPr/>
        </p:nvCxnSpPr>
        <p:spPr>
          <a:xfrm>
            <a:off x="1599698" y="3053931"/>
            <a:ext cx="1026977" cy="0"/>
          </a:xfrm>
          <a:prstGeom prst="straightConnector1">
            <a:avLst/>
          </a:prstGeom>
          <a:ln w="76200">
            <a:solidFill>
              <a:schemeClr val="tx1">
                <a:lumMod val="75000"/>
                <a:lumOff val="25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6" name="TextBox 5"/>
          <p:cNvSpPr txBox="1"/>
          <p:nvPr/>
        </p:nvSpPr>
        <p:spPr>
          <a:xfrm>
            <a:off x="2763378" y="2609879"/>
            <a:ext cx="206658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Avenir Book" charset="0"/>
                <a:ea typeface="Avenir Book" charset="0"/>
                <a:cs typeface="Avenir Book" charset="0"/>
              </a:rPr>
              <a:t>Word count = 10</a:t>
            </a:r>
            <a:endParaRPr lang="en-US" baseline="-25000" dirty="0">
              <a:latin typeface="Avenir Book" charset="0"/>
              <a:ea typeface="Avenir Book" charset="0"/>
              <a:cs typeface="Avenir Book" charset="0"/>
            </a:endParaRPr>
          </a:p>
          <a:p>
            <a:endParaRPr lang="en-US" baseline="-25000" dirty="0">
              <a:latin typeface="Avenir Book" charset="0"/>
              <a:ea typeface="Avenir Book" charset="0"/>
              <a:cs typeface="Avenir Book" charset="0"/>
            </a:endParaRPr>
          </a:p>
          <a:p>
            <a:endParaRPr lang="en-US" baseline="-25000" dirty="0">
              <a:latin typeface="Avenir Book" charset="0"/>
              <a:ea typeface="Avenir Book" charset="0"/>
              <a:cs typeface="Avenir Book" charset="0"/>
            </a:endParaRPr>
          </a:p>
          <a:p>
            <a:endParaRPr lang="en-US" baseline="-25000" dirty="0">
              <a:latin typeface="Avenir Book" charset="0"/>
              <a:ea typeface="Avenir Book" charset="0"/>
              <a:cs typeface="Avenir Book" charset="0"/>
            </a:endParaRPr>
          </a:p>
          <a:p>
            <a:r>
              <a:rPr lang="en-US" dirty="0">
                <a:latin typeface="Avenir Book" charset="0"/>
                <a:ea typeface="Avenir Book" charset="0"/>
                <a:cs typeface="Avenir Book" charset="0"/>
              </a:rPr>
              <a:t>Emotion= 30</a:t>
            </a:r>
            <a:endParaRPr lang="en-US" baseline="-25000" dirty="0">
              <a:latin typeface="Avenir Book" charset="0"/>
              <a:ea typeface="Avenir Book" charset="0"/>
              <a:cs typeface="Avenir Book" charset="0"/>
            </a:endParaRPr>
          </a:p>
        </p:txBody>
      </p:sp>
      <p:sp>
        <p:nvSpPr>
          <p:cNvPr id="7" name="TextBox 6"/>
          <p:cNvSpPr txBox="1"/>
          <p:nvPr/>
        </p:nvSpPr>
        <p:spPr>
          <a:xfrm>
            <a:off x="1599698" y="5169244"/>
            <a:ext cx="4251701" cy="369332"/>
          </a:xfrm>
          <a:prstGeom prst="rect">
            <a:avLst/>
          </a:prstGeom>
          <a:noFill/>
        </p:spPr>
        <p:txBody>
          <a:bodyPr wrap="square" rtlCol="0">
            <a:spAutoFit/>
          </a:bodyPr>
          <a:lstStyle/>
          <a:p>
            <a:pPr algn="ctr"/>
            <a:r>
              <a:rPr lang="en-US" dirty="0">
                <a:latin typeface="Avenir Book" charset="0"/>
                <a:ea typeface="Avenir Book" charset="0"/>
                <a:cs typeface="Avenir Book" charset="0"/>
              </a:rPr>
              <a:t>Features</a:t>
            </a:r>
          </a:p>
        </p:txBody>
      </p:sp>
      <p:cxnSp>
        <p:nvCxnSpPr>
          <p:cNvPr id="16" name="Straight Arrow Connector 15"/>
          <p:cNvCxnSpPr/>
          <p:nvPr/>
        </p:nvCxnSpPr>
        <p:spPr>
          <a:xfrm>
            <a:off x="4974383" y="2991511"/>
            <a:ext cx="1053884" cy="0"/>
          </a:xfrm>
          <a:prstGeom prst="straightConnector1">
            <a:avLst/>
          </a:prstGeom>
          <a:ln w="76200">
            <a:solidFill>
              <a:schemeClr val="tx1">
                <a:lumMod val="75000"/>
                <a:lumOff val="25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18" name="Picture 2" descr="Image result for server icon"/>
          <p:cNvPicPr>
            <a:picLocks noChangeAspect="1" noChangeArrowheads="1"/>
          </p:cNvPicPr>
          <p:nvPr/>
        </p:nvPicPr>
        <p:blipFill>
          <a:blip r:embed="rId4" cstate="print">
            <a:alphaModFix amt="73000"/>
            <a:extLst>
              <a:ext uri="{28A0092B-C50C-407E-A947-70E740481C1C}">
                <a14:useLocalDpi xmlns:a14="http://schemas.microsoft.com/office/drawing/2010/main" val="0"/>
              </a:ext>
            </a:extLst>
          </a:blip>
          <a:srcRect/>
          <a:stretch>
            <a:fillRect/>
          </a:stretch>
        </p:blipFill>
        <p:spPr bwMode="auto">
          <a:xfrm>
            <a:off x="6096000" y="2576693"/>
            <a:ext cx="878377" cy="89737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V="1">
            <a:off x="7299702" y="1828800"/>
            <a:ext cx="1193369" cy="980183"/>
          </a:xfrm>
          <a:prstGeom prst="straightConnector1">
            <a:avLst/>
          </a:prstGeom>
          <a:ln w="76200">
            <a:solidFill>
              <a:schemeClr val="tx1">
                <a:lumMod val="75000"/>
                <a:lumOff val="25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5076986" y="5222928"/>
            <a:ext cx="2913681" cy="369332"/>
          </a:xfrm>
          <a:prstGeom prst="rect">
            <a:avLst/>
          </a:prstGeom>
          <a:noFill/>
        </p:spPr>
        <p:txBody>
          <a:bodyPr wrap="square" rtlCol="0">
            <a:spAutoFit/>
          </a:bodyPr>
          <a:lstStyle/>
          <a:p>
            <a:pPr algn="ctr"/>
            <a:r>
              <a:rPr lang="en-US" dirty="0">
                <a:latin typeface="Avenir Book" charset="0"/>
                <a:ea typeface="Avenir Book" charset="0"/>
                <a:cs typeface="Avenir Book" charset="0"/>
              </a:rPr>
              <a:t>Model</a:t>
            </a:r>
          </a:p>
        </p:txBody>
      </p:sp>
      <p:pic>
        <p:nvPicPr>
          <p:cNvPr id="24" name="Picture 23"/>
          <p:cNvPicPr>
            <a:picLocks noChangeAspect="1"/>
          </p:cNvPicPr>
          <p:nvPr/>
        </p:nvPicPr>
        <p:blipFill rotWithShape="1">
          <a:blip r:embed="rId3"/>
          <a:srcRect l="51912" t="54759" r="23842" b="21793"/>
          <a:stretch/>
        </p:blipFill>
        <p:spPr>
          <a:xfrm>
            <a:off x="9016284" y="1164524"/>
            <a:ext cx="750351" cy="926279"/>
          </a:xfrm>
          <a:prstGeom prst="rect">
            <a:avLst/>
          </a:prstGeom>
        </p:spPr>
      </p:pic>
      <p:sp>
        <p:nvSpPr>
          <p:cNvPr id="27" name="TextBox 26"/>
          <p:cNvSpPr txBox="1"/>
          <p:nvPr/>
        </p:nvSpPr>
        <p:spPr>
          <a:xfrm>
            <a:off x="8040389" y="2240810"/>
            <a:ext cx="2913681" cy="369332"/>
          </a:xfrm>
          <a:prstGeom prst="rect">
            <a:avLst/>
          </a:prstGeom>
          <a:noFill/>
        </p:spPr>
        <p:txBody>
          <a:bodyPr wrap="square" rtlCol="0">
            <a:spAutoFit/>
          </a:bodyPr>
          <a:lstStyle/>
          <a:p>
            <a:pPr algn="ctr"/>
            <a:r>
              <a:rPr lang="en-US" dirty="0">
                <a:latin typeface="Avenir Book" charset="0"/>
                <a:ea typeface="Avenir Book" charset="0"/>
                <a:cs typeface="Avenir Book" charset="0"/>
              </a:rPr>
              <a:t>Low Quality</a:t>
            </a:r>
          </a:p>
        </p:txBody>
      </p:sp>
      <p:cxnSp>
        <p:nvCxnSpPr>
          <p:cNvPr id="17" name="Straight Arrow Connector 16"/>
          <p:cNvCxnSpPr/>
          <p:nvPr/>
        </p:nvCxnSpPr>
        <p:spPr>
          <a:xfrm>
            <a:off x="7309174" y="3078188"/>
            <a:ext cx="1366294" cy="962951"/>
          </a:xfrm>
          <a:prstGeom prst="straightConnector1">
            <a:avLst/>
          </a:prstGeom>
          <a:ln w="76200">
            <a:solidFill>
              <a:schemeClr val="tx1">
                <a:lumMod val="75000"/>
                <a:lumOff val="25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20" name="Picture 19"/>
          <p:cNvPicPr>
            <a:picLocks noChangeAspect="1"/>
          </p:cNvPicPr>
          <p:nvPr/>
        </p:nvPicPr>
        <p:blipFill rotWithShape="1">
          <a:blip r:embed="rId3"/>
          <a:srcRect l="52753" t="14198" r="22664" b="64352"/>
          <a:stretch/>
        </p:blipFill>
        <p:spPr>
          <a:xfrm>
            <a:off x="9035703" y="3491931"/>
            <a:ext cx="761744" cy="848456"/>
          </a:xfrm>
          <a:prstGeom prst="rect">
            <a:avLst/>
          </a:prstGeom>
        </p:spPr>
      </p:pic>
      <p:sp>
        <p:nvSpPr>
          <p:cNvPr id="22" name="TextBox 21"/>
          <p:cNvSpPr txBox="1"/>
          <p:nvPr/>
        </p:nvSpPr>
        <p:spPr>
          <a:xfrm>
            <a:off x="8001059" y="4642088"/>
            <a:ext cx="2913681" cy="369332"/>
          </a:xfrm>
          <a:prstGeom prst="rect">
            <a:avLst/>
          </a:prstGeom>
          <a:noFill/>
        </p:spPr>
        <p:txBody>
          <a:bodyPr wrap="square" rtlCol="0">
            <a:spAutoFit/>
          </a:bodyPr>
          <a:lstStyle/>
          <a:p>
            <a:pPr algn="ctr"/>
            <a:r>
              <a:rPr lang="en-US">
                <a:latin typeface="Avenir Book" charset="0"/>
                <a:ea typeface="Avenir Book" charset="0"/>
                <a:cs typeface="Avenir Book" charset="0"/>
              </a:rPr>
              <a:t>High Quality</a:t>
            </a:r>
            <a:endParaRPr lang="en-US" dirty="0">
              <a:latin typeface="Avenir Book" charset="0"/>
              <a:ea typeface="Avenir Book" charset="0"/>
              <a:cs typeface="Avenir Book" charset="0"/>
            </a:endParaRPr>
          </a:p>
        </p:txBody>
      </p:sp>
      <p:sp>
        <p:nvSpPr>
          <p:cNvPr id="28" name="TextBox 27"/>
          <p:cNvSpPr txBox="1"/>
          <p:nvPr/>
        </p:nvSpPr>
        <p:spPr>
          <a:xfrm>
            <a:off x="2713343" y="2991510"/>
            <a:ext cx="2040909" cy="369332"/>
          </a:xfrm>
          <a:prstGeom prst="rect">
            <a:avLst/>
          </a:prstGeom>
          <a:noFill/>
        </p:spPr>
        <p:txBody>
          <a:bodyPr wrap="square" rtlCol="0">
            <a:spAutoFit/>
          </a:bodyPr>
          <a:lstStyle/>
          <a:p>
            <a:pPr algn="ctr"/>
            <a:r>
              <a:rPr lang="en-US">
                <a:solidFill>
                  <a:schemeClr val="accent6">
                    <a:lumMod val="50000"/>
                  </a:schemeClr>
                </a:solidFill>
                <a:latin typeface="Avenir Book" charset="0"/>
                <a:ea typeface="Avenir Book" charset="0"/>
                <a:cs typeface="Avenir Book" charset="0"/>
              </a:rPr>
              <a:t>Perturbation +20 </a:t>
            </a:r>
            <a:endParaRPr lang="en-US" dirty="0">
              <a:solidFill>
                <a:schemeClr val="accent6">
                  <a:lumMod val="50000"/>
                </a:schemeClr>
              </a:solidFill>
              <a:latin typeface="Avenir Book" charset="0"/>
              <a:ea typeface="Avenir Book" charset="0"/>
              <a:cs typeface="Avenir Book" charset="0"/>
            </a:endParaRPr>
          </a:p>
        </p:txBody>
      </p:sp>
    </p:spTree>
    <p:extLst>
      <p:ext uri="{BB962C8B-B14F-4D97-AF65-F5344CB8AC3E}">
        <p14:creationId xmlns:p14="http://schemas.microsoft.com/office/powerpoint/2010/main" val="142937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7" grpId="0"/>
      <p:bldP spid="27" grpId="1"/>
      <p:bldP spid="22"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1862668"/>
            <a:ext cx="12192000" cy="1325563"/>
          </a:xfrm>
        </p:spPr>
        <p:txBody>
          <a:bodyPr>
            <a:normAutofit/>
          </a:bodyPr>
          <a:lstStyle/>
          <a:p>
            <a:pPr algn="ctr"/>
            <a:r>
              <a:rPr lang="en-US" sz="3500" b="1" dirty="0">
                <a:latin typeface="Avenir Book" charset="0"/>
                <a:ea typeface="Avenir Book" charset="0"/>
                <a:cs typeface="Avenir Book" charset="0"/>
              </a:rPr>
              <a:t>In complex models</a:t>
            </a:r>
            <a:r>
              <a:rPr lang="en-US" sz="3500" b="1">
                <a:latin typeface="Avenir Book" charset="0"/>
                <a:ea typeface="Avenir Book" charset="0"/>
                <a:cs typeface="Avenir Book" charset="0"/>
              </a:rPr>
              <a:t>, feature interactions matter</a:t>
            </a:r>
            <a:endParaRPr lang="en-US" sz="3500" b="1" dirty="0">
              <a:latin typeface="Avenir Book" charset="0"/>
              <a:ea typeface="Avenir Book" charset="0"/>
              <a:cs typeface="Avenir Book" charset="0"/>
            </a:endParaRPr>
          </a:p>
        </p:txBody>
      </p:sp>
      <p:sp>
        <p:nvSpPr>
          <p:cNvPr id="21" name="Title 1"/>
          <p:cNvSpPr txBox="1">
            <a:spLocks/>
          </p:cNvSpPr>
          <p:nvPr/>
        </p:nvSpPr>
        <p:spPr>
          <a:xfrm>
            <a:off x="0" y="303106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dirty="0">
                <a:latin typeface="Avenir Book" charset="0"/>
                <a:ea typeface="Avenir Book" charset="0"/>
                <a:cs typeface="Avenir Book" charset="0"/>
              </a:rPr>
              <a:t>Not possible to look at every possible perturbation</a:t>
            </a:r>
          </a:p>
        </p:txBody>
      </p:sp>
    </p:spTree>
    <p:extLst>
      <p:ext uri="{BB962C8B-B14F-4D97-AF65-F5344CB8AC3E}">
        <p14:creationId xmlns:p14="http://schemas.microsoft.com/office/powerpoint/2010/main" val="1205358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8300" y="1550658"/>
            <a:ext cx="4400550" cy="1328941"/>
          </a:xfrm>
          <a:prstGeom prst="rect">
            <a:avLst/>
          </a:prstGeom>
        </p:spPr>
      </p:pic>
      <p:pic>
        <p:nvPicPr>
          <p:cNvPr id="14" name="Picture 13" descr="Image result for amaz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8477" y="1982644"/>
            <a:ext cx="2452188" cy="8969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4552950" y="3358267"/>
            <a:ext cx="6191250" cy="1458965"/>
          </a:xfrm>
          <a:prstGeom prst="rect">
            <a:avLst/>
          </a:prstGeom>
        </p:spPr>
      </p:pic>
      <p:pic>
        <p:nvPicPr>
          <p:cNvPr id="15" name="Picture 2" descr="Image result for airbn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090" y="3709076"/>
            <a:ext cx="2152961" cy="671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5113332" y="5200650"/>
            <a:ext cx="5375285" cy="1127339"/>
          </a:xfrm>
          <a:prstGeom prst="rect">
            <a:avLst/>
          </a:prstGeom>
        </p:spPr>
      </p:pic>
      <p:pic>
        <p:nvPicPr>
          <p:cNvPr id="17" name="Picture 8" descr="Image result for reddi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6343" y="5067300"/>
            <a:ext cx="1506324" cy="111778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0"/>
            <a:ext cx="12192000" cy="1325563"/>
          </a:xfrm>
        </p:spPr>
        <p:txBody>
          <a:bodyPr>
            <a:normAutofit/>
          </a:bodyPr>
          <a:lstStyle/>
          <a:p>
            <a:pPr algn="ctr"/>
            <a:r>
              <a:rPr lang="en-US" sz="3500" b="1" dirty="0">
                <a:latin typeface="Avenir Book" charset="0"/>
                <a:ea typeface="Avenir Book" charset="0"/>
                <a:cs typeface="Avenir Book" charset="0"/>
              </a:rPr>
              <a:t>Existing Social Text Quality Prediction Models</a:t>
            </a:r>
          </a:p>
        </p:txBody>
      </p:sp>
      <p:pic>
        <p:nvPicPr>
          <p:cNvPr id="10" name="Picture 6" descr="Image result for random forest tree"/>
          <p:cNvPicPr>
            <a:picLocks noChangeAspect="1" noChangeArrowheads="1"/>
          </p:cNvPicPr>
          <p:nvPr/>
        </p:nvPicPr>
        <p:blipFill rotWithShape="1">
          <a:blip r:embed="rId9">
            <a:extLst>
              <a:ext uri="{28A0092B-C50C-407E-A947-70E740481C1C}">
                <a14:useLocalDpi xmlns:a14="http://schemas.microsoft.com/office/drawing/2010/main" val="0"/>
              </a:ext>
            </a:extLst>
          </a:blip>
          <a:srcRect l="2885" t="22831" r="3800"/>
          <a:stretch/>
        </p:blipFill>
        <p:spPr bwMode="auto">
          <a:xfrm>
            <a:off x="2464266" y="1858499"/>
            <a:ext cx="6644282" cy="390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14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4507" y="2796"/>
            <a:ext cx="12192000" cy="990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latin typeface="Avenir Book" charset="0"/>
                <a:ea typeface="Avenir Book" charset="0"/>
                <a:cs typeface="Avenir Book" charset="0"/>
              </a:rPr>
              <a:t>Feature Selection</a:t>
            </a:r>
            <a:endParaRPr lang="en-US" sz="3500" dirty="0">
              <a:latin typeface="Avenir Book" charset="0"/>
              <a:ea typeface="Avenir Book" charset="0"/>
              <a:cs typeface="Avenir Book" charset="0"/>
            </a:endParaRPr>
          </a:p>
        </p:txBody>
      </p:sp>
      <p:sp>
        <p:nvSpPr>
          <p:cNvPr id="43" name="TextBox 42"/>
          <p:cNvSpPr txBox="1"/>
          <p:nvPr/>
        </p:nvSpPr>
        <p:spPr>
          <a:xfrm>
            <a:off x="6103258" y="2536115"/>
            <a:ext cx="6154468" cy="461665"/>
          </a:xfrm>
          <a:prstGeom prst="rect">
            <a:avLst/>
          </a:prstGeom>
          <a:solidFill>
            <a:schemeClr val="bg1"/>
          </a:solidFill>
        </p:spPr>
        <p:txBody>
          <a:bodyPr wrap="square" rtlCol="0">
            <a:spAutoFit/>
          </a:bodyPr>
          <a:lstStyle/>
          <a:p>
            <a:pPr marL="342900" indent="-342900">
              <a:buFont typeface="Arial" panose="020B0604020202020204" pitchFamily="34" charset="0"/>
              <a:buChar char="•"/>
            </a:pPr>
            <a:endParaRPr lang="en-US" sz="2400" dirty="0"/>
          </a:p>
        </p:txBody>
      </p:sp>
      <p:cxnSp>
        <p:nvCxnSpPr>
          <p:cNvPr id="22" name="Straight Connector 21"/>
          <p:cNvCxnSpPr/>
          <p:nvPr/>
        </p:nvCxnSpPr>
        <p:spPr>
          <a:xfrm flipH="1" flipV="1">
            <a:off x="2906998" y="3541499"/>
            <a:ext cx="420031" cy="156500"/>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2390228" y="3687366"/>
            <a:ext cx="473480" cy="18819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800830" y="3692823"/>
            <a:ext cx="598824" cy="18304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073297" y="5290589"/>
            <a:ext cx="706063" cy="800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859256" y="5102313"/>
            <a:ext cx="3393365" cy="338554"/>
          </a:xfrm>
          <a:prstGeom prst="rect">
            <a:avLst/>
          </a:prstGeom>
          <a:noFill/>
        </p:spPr>
        <p:txBody>
          <a:bodyPr wrap="none" rtlCol="0">
            <a:spAutoFit/>
          </a:bodyPr>
          <a:lstStyle/>
          <a:p>
            <a:r>
              <a:rPr lang="en-US" sz="1600" dirty="0">
                <a:solidFill>
                  <a:srgbClr val="00B050"/>
                </a:solidFill>
                <a:latin typeface="Avenir Book" charset="0"/>
                <a:ea typeface="Avenir Book" charset="0"/>
                <a:cs typeface="Avenir Book" charset="0"/>
              </a:rPr>
              <a:t>p</a:t>
            </a:r>
            <a:r>
              <a:rPr lang="en-US" sz="1600" baseline="30000" dirty="0">
                <a:solidFill>
                  <a:srgbClr val="00B050"/>
                </a:solidFill>
                <a:latin typeface="Avenir Book" charset="0"/>
                <a:ea typeface="Avenir Book" charset="0"/>
                <a:cs typeface="Avenir Book" charset="0"/>
              </a:rPr>
              <a:t>1</a:t>
            </a:r>
            <a:r>
              <a:rPr lang="en-US" sz="1600" dirty="0">
                <a:solidFill>
                  <a:srgbClr val="00B050"/>
                </a:solidFill>
                <a:latin typeface="Avenir Book" charset="0"/>
                <a:ea typeface="Avenir Book" charset="0"/>
                <a:cs typeface="Avenir Book" charset="0"/>
              </a:rPr>
              <a:t> = (word count=0, emotion=-20)</a:t>
            </a:r>
          </a:p>
        </p:txBody>
      </p:sp>
      <p:cxnSp>
        <p:nvCxnSpPr>
          <p:cNvPr id="21" name="Straight Arrow Connector 20"/>
          <p:cNvCxnSpPr/>
          <p:nvPr/>
        </p:nvCxnSpPr>
        <p:spPr>
          <a:xfrm flipH="1">
            <a:off x="4259640" y="3549892"/>
            <a:ext cx="514427" cy="190856"/>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921097" y="2762283"/>
            <a:ext cx="954833" cy="414517"/>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65196" y="2759412"/>
            <a:ext cx="908869" cy="413929"/>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106755" y="5734005"/>
            <a:ext cx="680435" cy="0"/>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48036" y="5527793"/>
            <a:ext cx="3449470" cy="338554"/>
          </a:xfrm>
          <a:prstGeom prst="rect">
            <a:avLst/>
          </a:prstGeom>
          <a:noFill/>
        </p:spPr>
        <p:txBody>
          <a:bodyPr wrap="none" rtlCol="0">
            <a:spAutoFit/>
          </a:bodyPr>
          <a:lstStyle/>
          <a:p>
            <a:r>
              <a:rPr lang="en-US" sz="1600" dirty="0">
                <a:solidFill>
                  <a:srgbClr val="0070C0"/>
                </a:solidFill>
                <a:latin typeface="Avenir Book" charset="0"/>
                <a:ea typeface="Avenir Book" charset="0"/>
                <a:cs typeface="Avenir Book" charset="0"/>
              </a:rPr>
              <a:t>p</a:t>
            </a:r>
            <a:r>
              <a:rPr lang="en-US" sz="1600" baseline="30000" dirty="0">
                <a:solidFill>
                  <a:srgbClr val="0070C0"/>
                </a:solidFill>
                <a:latin typeface="Avenir Book" charset="0"/>
                <a:ea typeface="Avenir Book" charset="0"/>
                <a:cs typeface="Avenir Book" charset="0"/>
              </a:rPr>
              <a:t>2</a:t>
            </a:r>
            <a:r>
              <a:rPr lang="en-US" sz="1600" dirty="0">
                <a:solidFill>
                  <a:srgbClr val="0070C0"/>
                </a:solidFill>
                <a:latin typeface="Avenir Book" charset="0"/>
                <a:ea typeface="Avenir Book" charset="0"/>
                <a:cs typeface="Avenir Book" charset="0"/>
              </a:rPr>
              <a:t> = (word count=10, emotion=-15)</a:t>
            </a:r>
          </a:p>
        </p:txBody>
      </p:sp>
      <p:grpSp>
        <p:nvGrpSpPr>
          <p:cNvPr id="35" name="Group 34"/>
          <p:cNvGrpSpPr/>
          <p:nvPr/>
        </p:nvGrpSpPr>
        <p:grpSpPr>
          <a:xfrm>
            <a:off x="555125" y="2198087"/>
            <a:ext cx="6201191" cy="2570385"/>
            <a:chOff x="373230" y="2305062"/>
            <a:chExt cx="6201191" cy="2570385"/>
          </a:xfrm>
        </p:grpSpPr>
        <p:sp>
          <p:nvSpPr>
            <p:cNvPr id="6" name="TextBox 5"/>
            <p:cNvSpPr txBox="1"/>
            <p:nvPr/>
          </p:nvSpPr>
          <p:spPr>
            <a:xfrm>
              <a:off x="2846142" y="2305062"/>
              <a:ext cx="1695785" cy="338554"/>
            </a:xfrm>
            <a:prstGeom prst="rect">
              <a:avLst/>
            </a:prstGeom>
            <a:noFill/>
          </p:spPr>
          <p:txBody>
            <a:bodyPr wrap="none" rtlCol="0">
              <a:spAutoFit/>
            </a:bodyPr>
            <a:lstStyle/>
            <a:p>
              <a:r>
                <a:rPr lang="en-US" sz="1600">
                  <a:latin typeface="Avenir Book" charset="0"/>
                  <a:ea typeface="Avenir Book" charset="0"/>
                  <a:cs typeface="Avenir Book" charset="0"/>
                </a:rPr>
                <a:t>word count &gt; </a:t>
              </a:r>
              <a:r>
                <a:rPr lang="en-US" sz="1600" dirty="0">
                  <a:latin typeface="Avenir Book" charset="0"/>
                  <a:ea typeface="Avenir Book" charset="0"/>
                  <a:cs typeface="Avenir Book" charset="0"/>
                </a:rPr>
                <a:t>20</a:t>
              </a:r>
            </a:p>
          </p:txBody>
        </p:sp>
        <p:sp>
          <p:nvSpPr>
            <p:cNvPr id="7" name="TextBox 6"/>
            <p:cNvSpPr txBox="1"/>
            <p:nvPr/>
          </p:nvSpPr>
          <p:spPr>
            <a:xfrm>
              <a:off x="1345692" y="3261921"/>
              <a:ext cx="1782834" cy="376551"/>
            </a:xfrm>
            <a:prstGeom prst="rect">
              <a:avLst/>
            </a:prstGeom>
            <a:noFill/>
          </p:spPr>
          <p:txBody>
            <a:bodyPr wrap="none" rtlCol="0">
              <a:spAutoFit/>
            </a:bodyPr>
            <a:lstStyle/>
            <a:p>
              <a:r>
                <a:rPr lang="en-US" sz="1600" dirty="0">
                  <a:latin typeface="Avenir Book" charset="0"/>
                  <a:ea typeface="Avenir Book" charset="0"/>
                  <a:cs typeface="Avenir Book" charset="0"/>
                </a:rPr>
                <a:t>emotion &gt; 10</a:t>
              </a:r>
            </a:p>
          </p:txBody>
        </p:sp>
        <p:sp>
          <p:nvSpPr>
            <p:cNvPr id="8" name="TextBox 7"/>
            <p:cNvSpPr txBox="1"/>
            <p:nvPr/>
          </p:nvSpPr>
          <p:spPr>
            <a:xfrm>
              <a:off x="4271079" y="3261921"/>
              <a:ext cx="1782834" cy="376551"/>
            </a:xfrm>
            <a:prstGeom prst="rect">
              <a:avLst/>
            </a:prstGeom>
            <a:noFill/>
          </p:spPr>
          <p:txBody>
            <a:bodyPr wrap="none" rtlCol="0">
              <a:spAutoFit/>
            </a:bodyPr>
            <a:lstStyle/>
            <a:p>
              <a:r>
                <a:rPr lang="en-US" sz="1600" dirty="0">
                  <a:latin typeface="Avenir Book" charset="0"/>
                  <a:ea typeface="Avenir Book" charset="0"/>
                  <a:cs typeface="Avenir Book" charset="0"/>
                </a:rPr>
                <a:t>emotion &gt; 15</a:t>
              </a:r>
            </a:p>
          </p:txBody>
        </p:sp>
        <p:cxnSp>
          <p:nvCxnSpPr>
            <p:cNvPr id="9" name="Straight Connector 8"/>
            <p:cNvCxnSpPr>
              <a:stCxn id="6" idx="2"/>
              <a:endCxn id="7" idx="0"/>
            </p:cNvCxnSpPr>
            <p:nvPr/>
          </p:nvCxnSpPr>
          <p:spPr>
            <a:xfrm flipH="1">
              <a:off x="2237109" y="2643616"/>
              <a:ext cx="1456926" cy="61830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2"/>
              <a:endCxn id="8" idx="0"/>
            </p:cNvCxnSpPr>
            <p:nvPr/>
          </p:nvCxnSpPr>
          <p:spPr>
            <a:xfrm>
              <a:off x="3694035" y="2643616"/>
              <a:ext cx="1468461" cy="61830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5048" y="3971478"/>
              <a:ext cx="822661" cy="584775"/>
            </a:xfrm>
            <a:prstGeom prst="rect">
              <a:avLst/>
            </a:prstGeom>
            <a:noFill/>
          </p:spPr>
          <p:txBody>
            <a:bodyPr wrap="none" rtlCol="0">
              <a:spAutoFit/>
            </a:bodyPr>
            <a:lstStyle/>
            <a:p>
              <a:pPr algn="ctr"/>
              <a:r>
                <a:rPr lang="en-US" sz="1600" dirty="0">
                  <a:latin typeface="Avenir Book" charset="0"/>
                  <a:ea typeface="Avenir Book" charset="0"/>
                  <a:cs typeface="Avenir Book" charset="0"/>
                </a:rPr>
                <a:t>High </a:t>
              </a:r>
            </a:p>
            <a:p>
              <a:pPr algn="ctr"/>
              <a:r>
                <a:rPr lang="en-US" sz="1600" dirty="0">
                  <a:latin typeface="Avenir Book" charset="0"/>
                  <a:ea typeface="Avenir Book" charset="0"/>
                  <a:cs typeface="Avenir Book" charset="0"/>
                </a:rPr>
                <a:t>Quality</a:t>
              </a:r>
            </a:p>
          </p:txBody>
        </p:sp>
        <p:sp>
          <p:nvSpPr>
            <p:cNvPr id="13" name="TextBox 12"/>
            <p:cNvSpPr txBox="1"/>
            <p:nvPr/>
          </p:nvSpPr>
          <p:spPr>
            <a:xfrm>
              <a:off x="3801530" y="3971477"/>
              <a:ext cx="822661" cy="584775"/>
            </a:xfrm>
            <a:prstGeom prst="rect">
              <a:avLst/>
            </a:prstGeom>
            <a:noFill/>
          </p:spPr>
          <p:txBody>
            <a:bodyPr wrap="none" rtlCol="0">
              <a:spAutoFit/>
            </a:bodyPr>
            <a:lstStyle/>
            <a:p>
              <a:pPr algn="ctr"/>
              <a:r>
                <a:rPr lang="en-US" sz="1600" dirty="0">
                  <a:latin typeface="Avenir Book" charset="0"/>
                  <a:ea typeface="Avenir Book" charset="0"/>
                  <a:cs typeface="Avenir Book" charset="0"/>
                </a:rPr>
                <a:t>High </a:t>
              </a:r>
            </a:p>
            <a:p>
              <a:pPr algn="ctr"/>
              <a:r>
                <a:rPr lang="en-US" sz="1600" dirty="0">
                  <a:latin typeface="Avenir Book" charset="0"/>
                  <a:ea typeface="Avenir Book" charset="0"/>
                  <a:cs typeface="Avenir Book" charset="0"/>
                </a:rPr>
                <a:t>Quality</a:t>
              </a:r>
            </a:p>
          </p:txBody>
        </p:sp>
        <p:sp>
          <p:nvSpPr>
            <p:cNvPr id="14" name="TextBox 13"/>
            <p:cNvSpPr txBox="1"/>
            <p:nvPr/>
          </p:nvSpPr>
          <p:spPr>
            <a:xfrm>
              <a:off x="5508565" y="3971476"/>
              <a:ext cx="1065856" cy="650406"/>
            </a:xfrm>
            <a:prstGeom prst="rect">
              <a:avLst/>
            </a:prstGeom>
            <a:noFill/>
          </p:spPr>
          <p:txBody>
            <a:bodyPr wrap="none" rtlCol="0">
              <a:spAutoFit/>
            </a:bodyPr>
            <a:lstStyle/>
            <a:p>
              <a:pPr algn="ctr"/>
              <a:r>
                <a:rPr lang="en-US" sz="1600" dirty="0">
                  <a:latin typeface="Avenir Book" charset="0"/>
                  <a:ea typeface="Avenir Book" charset="0"/>
                  <a:cs typeface="Avenir Book" charset="0"/>
                </a:rPr>
                <a:t>Low</a:t>
              </a:r>
            </a:p>
            <a:p>
              <a:pPr algn="ctr"/>
              <a:r>
                <a:rPr lang="en-US" sz="1600" dirty="0">
                  <a:latin typeface="Avenir Book" charset="0"/>
                  <a:ea typeface="Avenir Book" charset="0"/>
                  <a:cs typeface="Avenir Book" charset="0"/>
                </a:rPr>
                <a:t>Quality</a:t>
              </a:r>
            </a:p>
          </p:txBody>
        </p:sp>
        <p:cxnSp>
          <p:nvCxnSpPr>
            <p:cNvPr id="15" name="Straight Connector 14"/>
            <p:cNvCxnSpPr/>
            <p:nvPr/>
          </p:nvCxnSpPr>
          <p:spPr>
            <a:xfrm flipH="1">
              <a:off x="1246379" y="3661922"/>
              <a:ext cx="990730" cy="333006"/>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37109" y="3661922"/>
              <a:ext cx="837901" cy="33300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2"/>
              <a:endCxn id="14" idx="0"/>
            </p:cNvCxnSpPr>
            <p:nvPr/>
          </p:nvCxnSpPr>
          <p:spPr>
            <a:xfrm>
              <a:off x="5162496" y="3638472"/>
              <a:ext cx="878998" cy="33300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13" idx="0"/>
            </p:cNvCxnSpPr>
            <p:nvPr/>
          </p:nvCxnSpPr>
          <p:spPr>
            <a:xfrm flipH="1">
              <a:off x="4212861" y="3638472"/>
              <a:ext cx="949635" cy="33300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662182" y="3973392"/>
              <a:ext cx="841898" cy="584775"/>
            </a:xfrm>
            <a:prstGeom prst="rect">
              <a:avLst/>
            </a:prstGeom>
            <a:noFill/>
          </p:spPr>
          <p:txBody>
            <a:bodyPr wrap="none" rtlCol="0">
              <a:spAutoFit/>
            </a:bodyPr>
            <a:lstStyle/>
            <a:p>
              <a:pPr algn="ctr"/>
              <a:r>
                <a:rPr lang="en-US" sz="1600" dirty="0">
                  <a:latin typeface="Avenir Book" charset="0"/>
                  <a:ea typeface="Avenir Book" charset="0"/>
                  <a:cs typeface="Avenir Book" charset="0"/>
                </a:rPr>
                <a:t>Low</a:t>
              </a:r>
            </a:p>
            <a:p>
              <a:pPr algn="ctr"/>
              <a:r>
                <a:rPr lang="en-US" sz="1600" dirty="0">
                  <a:latin typeface="Avenir Book" charset="0"/>
                  <a:ea typeface="Avenir Book" charset="0"/>
                  <a:cs typeface="Avenir Book" charset="0"/>
                </a:rPr>
                <a:t>Quality</a:t>
              </a:r>
            </a:p>
          </p:txBody>
        </p:sp>
        <p:sp>
          <p:nvSpPr>
            <p:cNvPr id="47" name="TextBox 46"/>
            <p:cNvSpPr txBox="1"/>
            <p:nvPr/>
          </p:nvSpPr>
          <p:spPr>
            <a:xfrm>
              <a:off x="373230" y="4536893"/>
              <a:ext cx="1643400" cy="338554"/>
            </a:xfrm>
            <a:prstGeom prst="rect">
              <a:avLst/>
            </a:prstGeom>
            <a:noFill/>
          </p:spPr>
          <p:txBody>
            <a:bodyPr wrap="none" rtlCol="0">
              <a:spAutoFit/>
            </a:bodyPr>
            <a:lstStyle/>
            <a:p>
              <a:pPr algn="ctr"/>
              <a:r>
                <a:rPr lang="en-US" sz="1600" dirty="0">
                  <a:latin typeface="Avenir Book" charset="0"/>
                  <a:ea typeface="Avenir Book" charset="0"/>
                  <a:cs typeface="Avenir Book" charset="0"/>
                </a:rPr>
                <a:t>95% confidence</a:t>
              </a:r>
            </a:p>
          </p:txBody>
        </p:sp>
        <p:sp>
          <p:nvSpPr>
            <p:cNvPr id="48" name="TextBox 47"/>
            <p:cNvSpPr txBox="1"/>
            <p:nvPr/>
          </p:nvSpPr>
          <p:spPr>
            <a:xfrm>
              <a:off x="3419410" y="4521586"/>
              <a:ext cx="1643400" cy="338554"/>
            </a:xfrm>
            <a:prstGeom prst="rect">
              <a:avLst/>
            </a:prstGeom>
            <a:noFill/>
          </p:spPr>
          <p:txBody>
            <a:bodyPr wrap="none" rtlCol="0">
              <a:spAutoFit/>
            </a:bodyPr>
            <a:lstStyle/>
            <a:p>
              <a:pPr algn="ctr"/>
              <a:r>
                <a:rPr lang="en-US" sz="1600" dirty="0">
                  <a:latin typeface="Avenir Book" charset="0"/>
                  <a:ea typeface="Avenir Book" charset="0"/>
                  <a:cs typeface="Avenir Book" charset="0"/>
                </a:rPr>
                <a:t>75% confidence</a:t>
              </a:r>
            </a:p>
          </p:txBody>
        </p:sp>
      </p:grpSp>
      <mc:AlternateContent xmlns:mc="http://schemas.openxmlformats.org/markup-compatibility/2006" xmlns:a14="http://schemas.microsoft.com/office/drawing/2010/main">
        <mc:Choice Requires="a14">
          <p:sp>
            <p:nvSpPr>
              <p:cNvPr id="4" name="TextBox 3"/>
              <p:cNvSpPr txBox="1"/>
              <p:nvPr/>
            </p:nvSpPr>
            <p:spPr>
              <a:xfrm>
                <a:off x="6624990" y="1501177"/>
                <a:ext cx="5378208" cy="11546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𝑃𝑒𝑟𝑡𝑢𝑟𝑏𝑎𝑡𝑖𝑜𝑛</m:t>
                      </m:r>
                      <m:r>
                        <a:rPr lang="en-US" sz="2000" b="0" i="1" smtClean="0">
                          <a:latin typeface="Cambria Math" charset="0"/>
                        </a:rPr>
                        <m:t> </m:t>
                      </m:r>
                      <m:r>
                        <a:rPr lang="en-US" sz="2000" b="0" i="1" smtClean="0">
                          <a:latin typeface="Cambria Math" charset="0"/>
                        </a:rPr>
                        <m:t>𝐼𝑚𝑝𝑎𝑐𝑡</m:t>
                      </m:r>
                      <m:r>
                        <a:rPr lang="en-US" sz="2000" b="0" i="1" smtClean="0">
                          <a:latin typeface="Cambria Math" charset="0"/>
                        </a:rPr>
                        <m:t> =</m:t>
                      </m:r>
                    </m:oMath>
                  </m:oMathPara>
                </a14:m>
                <a:endParaRPr lang="en-US" sz="2000" b="0" i="1" dirty="0">
                  <a:latin typeface="Cambria Math" charset="0"/>
                </a:endParaRPr>
              </a:p>
              <a:p>
                <a:endParaRPr lang="en-US" sz="1100" b="0" i="1" dirty="0">
                  <a:latin typeface="Cambria Math" charset="0"/>
                </a:endParaRPr>
              </a:p>
              <a:p>
                <a:pPr/>
                <a14:m>
                  <m:oMathPara xmlns:m="http://schemas.openxmlformats.org/officeDocument/2006/math">
                    <m:oMathParaPr>
                      <m:jc m:val="centerGroup"/>
                    </m:oMathParaPr>
                    <m:oMath xmlns:m="http://schemas.openxmlformats.org/officeDocument/2006/math">
                      <m:f>
                        <m:fPr>
                          <m:ctrlPr>
                            <a:rPr lang="mr-IN" sz="2000" i="1" smtClean="0">
                              <a:latin typeface="Cambria Math" panose="02040503050406030204" pitchFamily="18" charset="0"/>
                            </a:rPr>
                          </m:ctrlPr>
                        </m:fPr>
                        <m:num>
                          <m:r>
                            <a:rPr lang="mr-IN" sz="200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 </m:t>
                          </m:r>
                          <m:r>
                            <a:rPr lang="en-US" sz="2000" b="0" i="1" smtClean="0">
                              <a:latin typeface="Cambria Math" charset="0"/>
                              <a:ea typeface="Cambria Math" charset="0"/>
                              <a:cs typeface="Cambria Math" charset="0"/>
                            </a:rPr>
                            <m:t>𝑀𝑜𝑑𝑒𝑙</m:t>
                          </m:r>
                          <m:r>
                            <a:rPr lang="en-US" sz="2000" b="0" i="1" smtClean="0">
                              <a:latin typeface="Cambria Math" charset="0"/>
                              <a:ea typeface="Cambria Math" charset="0"/>
                              <a:cs typeface="Cambria Math" charset="0"/>
                            </a:rPr>
                            <m:t> </m:t>
                          </m:r>
                          <m:r>
                            <a:rPr lang="en-US" sz="2000" b="0" i="1" smtClean="0">
                              <a:latin typeface="Cambria Math" charset="0"/>
                              <a:ea typeface="Cambria Math" charset="0"/>
                              <a:cs typeface="Cambria Math" charset="0"/>
                            </a:rPr>
                            <m:t>𝐶𝑜𝑛𝑓𝑖𝑑𝑒𝑛𝑐𝑒</m:t>
                          </m:r>
                        </m:num>
                        <m:den>
                          <m:r>
                            <a:rPr lang="en-US" sz="2000" b="0" i="1" smtClean="0">
                              <a:latin typeface="Cambria Math" charset="0"/>
                            </a:rPr>
                            <m:t>𝑃𝑒𝑟𝑡𝑢𝑟𝑏𝑎𝑡𝑖𝑜𝑛</m:t>
                          </m:r>
                          <m:r>
                            <a:rPr lang="en-US" sz="2000" b="0" i="1" smtClean="0">
                              <a:latin typeface="Cambria Math" charset="0"/>
                            </a:rPr>
                            <m:t> </m:t>
                          </m:r>
                          <m:r>
                            <a:rPr lang="en-US" sz="2000" b="0" i="1" smtClean="0">
                              <a:latin typeface="Cambria Math" charset="0"/>
                            </a:rPr>
                            <m:t>𝑆𝑖𝑧𝑒</m:t>
                          </m:r>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6624990" y="1501177"/>
                <a:ext cx="5378208" cy="1154675"/>
              </a:xfrm>
              <a:prstGeom prst="rect">
                <a:avLst/>
              </a:prstGeom>
              <a:blipFill rotWithShape="0">
                <a:blip r:embed="rId3"/>
                <a:stretch>
                  <a:fillRect t="-33158"/>
                </a:stretch>
              </a:blipFill>
            </p:spPr>
            <p:txBody>
              <a:bodyPr/>
              <a:lstStyle/>
              <a:p>
                <a:r>
                  <a:rPr lang="en-US">
                    <a:noFill/>
                  </a:rPr>
                  <a:t> </a:t>
                </a:r>
              </a:p>
            </p:txBody>
          </p:sp>
        </mc:Fallback>
      </mc:AlternateContent>
      <p:sp>
        <p:nvSpPr>
          <p:cNvPr id="37" name="TextBox 36"/>
          <p:cNvSpPr txBox="1"/>
          <p:nvPr/>
        </p:nvSpPr>
        <p:spPr>
          <a:xfrm>
            <a:off x="7802014" y="3241582"/>
            <a:ext cx="3049233" cy="369332"/>
          </a:xfrm>
          <a:prstGeom prst="rect">
            <a:avLst/>
          </a:prstGeom>
          <a:noFill/>
        </p:spPr>
        <p:txBody>
          <a:bodyPr wrap="none" rtlCol="0">
            <a:spAutoFit/>
          </a:bodyPr>
          <a:lstStyle/>
          <a:p>
            <a:r>
              <a:rPr lang="en-US" dirty="0">
                <a:solidFill>
                  <a:srgbClr val="00B050"/>
                </a:solidFill>
                <a:latin typeface="Avenir Book" charset="0"/>
                <a:ea typeface="Avenir Book" charset="0"/>
                <a:cs typeface="Avenir Book" charset="0"/>
              </a:rPr>
              <a:t>p</a:t>
            </a:r>
            <a:r>
              <a:rPr lang="en-US" baseline="30000" dirty="0">
                <a:solidFill>
                  <a:srgbClr val="00B050"/>
                </a:solidFill>
                <a:latin typeface="Avenir Book" charset="0"/>
                <a:ea typeface="Avenir Book" charset="0"/>
                <a:cs typeface="Avenir Book" charset="0"/>
              </a:rPr>
              <a:t>1</a:t>
            </a:r>
            <a:r>
              <a:rPr lang="en-US" dirty="0">
                <a:solidFill>
                  <a:srgbClr val="00B050"/>
                </a:solidFill>
                <a:latin typeface="Avenir Book" charset="0"/>
                <a:ea typeface="Avenir Book" charset="0"/>
                <a:cs typeface="Avenir Book" charset="0"/>
              </a:rPr>
              <a:t> Impact = 0.95 / 1 = 0.95 </a:t>
            </a:r>
          </a:p>
        </p:txBody>
      </p:sp>
      <p:sp>
        <p:nvSpPr>
          <p:cNvPr id="38" name="TextBox 37"/>
          <p:cNvSpPr txBox="1"/>
          <p:nvPr/>
        </p:nvSpPr>
        <p:spPr>
          <a:xfrm>
            <a:off x="7802014" y="2813114"/>
            <a:ext cx="3177473" cy="369332"/>
          </a:xfrm>
          <a:prstGeom prst="rect">
            <a:avLst/>
          </a:prstGeom>
          <a:noFill/>
        </p:spPr>
        <p:txBody>
          <a:bodyPr wrap="none" rtlCol="0">
            <a:spAutoFit/>
          </a:bodyPr>
          <a:lstStyle/>
          <a:p>
            <a:r>
              <a:rPr lang="en-US" dirty="0">
                <a:solidFill>
                  <a:srgbClr val="005CB7"/>
                </a:solidFill>
                <a:latin typeface="Avenir Book" charset="0"/>
                <a:ea typeface="Avenir Book" charset="0"/>
                <a:cs typeface="Avenir Book" charset="0"/>
              </a:rPr>
              <a:t>p</a:t>
            </a:r>
            <a:r>
              <a:rPr lang="en-US" baseline="30000" dirty="0">
                <a:solidFill>
                  <a:srgbClr val="005CB7"/>
                </a:solidFill>
                <a:latin typeface="Avenir Book" charset="0"/>
                <a:ea typeface="Avenir Book" charset="0"/>
                <a:cs typeface="Avenir Book" charset="0"/>
              </a:rPr>
              <a:t>2</a:t>
            </a:r>
            <a:r>
              <a:rPr lang="en-US" dirty="0">
                <a:solidFill>
                  <a:srgbClr val="005CB7"/>
                </a:solidFill>
                <a:latin typeface="Avenir Book" charset="0"/>
                <a:ea typeface="Avenir Book" charset="0"/>
                <a:cs typeface="Avenir Book" charset="0"/>
              </a:rPr>
              <a:t> Impact = 0.75 / 2 = 0.375 </a:t>
            </a:r>
          </a:p>
        </p:txBody>
      </p:sp>
      <mc:AlternateContent xmlns:mc="http://schemas.openxmlformats.org/markup-compatibility/2006" xmlns:a14="http://schemas.microsoft.com/office/drawing/2010/main">
        <mc:Choice Requires="a14">
          <p:sp>
            <p:nvSpPr>
              <p:cNvPr id="39" name="TextBox 38"/>
              <p:cNvSpPr txBox="1"/>
              <p:nvPr/>
            </p:nvSpPr>
            <p:spPr>
              <a:xfrm>
                <a:off x="6152695" y="4151424"/>
                <a:ext cx="6322798"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𝐹𝑒𝑎𝑡𝑢𝑟𝑒</m:t>
                      </m:r>
                      <m:r>
                        <a:rPr lang="en-US" sz="2000" b="0" i="1" smtClean="0">
                          <a:latin typeface="Cambria Math" charset="0"/>
                        </a:rPr>
                        <m:t> </m:t>
                      </m:r>
                      <m:r>
                        <a:rPr lang="en-US" sz="2000" b="0" i="1" smtClean="0">
                          <a:latin typeface="Cambria Math" charset="0"/>
                        </a:rPr>
                        <m:t>𝐼𝑚𝑝𝑎𝑐𝑡</m:t>
                      </m:r>
                      <m:r>
                        <a:rPr lang="en-US" sz="2000" b="0" i="1" smtClean="0">
                          <a:latin typeface="Cambria Math" charset="0"/>
                        </a:rPr>
                        <m:t>= </m:t>
                      </m:r>
                    </m:oMath>
                  </m:oMathPara>
                </a14:m>
                <a:endParaRPr lang="en-US" b="0" i="1" dirty="0">
                  <a:latin typeface="Cambria Math" charset="0"/>
                </a:endParaRPr>
              </a:p>
              <a:p>
                <a:pPr/>
                <a14:m>
                  <m:oMathPara xmlns:m="http://schemas.openxmlformats.org/officeDocument/2006/math">
                    <m:oMathParaPr>
                      <m:jc m:val="centerGroup"/>
                    </m:oMathParaPr>
                    <m:oMath xmlns:m="http://schemas.openxmlformats.org/officeDocument/2006/math">
                      <m:r>
                        <m:rPr>
                          <m:sty m:val="p"/>
                        </m:rPr>
                        <a:rPr lang="el-GR" sz="2000" b="0" i="1" smtClean="0">
                          <a:latin typeface="Cambria Math" charset="0"/>
                          <a:ea typeface="Cambria Math" charset="0"/>
                          <a:cs typeface="Cambria Math" charset="0"/>
                        </a:rPr>
                        <m:t>Σ</m:t>
                      </m:r>
                      <m:r>
                        <a:rPr lang="en-US" sz="2000" b="0" i="1" smtClean="0">
                          <a:latin typeface="Cambria Math" charset="0"/>
                          <a:ea typeface="Cambria Math" charset="0"/>
                          <a:cs typeface="Cambria Math" charset="0"/>
                        </a:rPr>
                        <m:t> </m:t>
                      </m:r>
                      <m:r>
                        <a:rPr lang="en-US" sz="2000" b="0" i="1" smtClean="0">
                          <a:latin typeface="Cambria Math" charset="0"/>
                          <a:ea typeface="Cambria Math" charset="0"/>
                          <a:cs typeface="Cambria Math" charset="0"/>
                        </a:rPr>
                        <m:t>𝑅𝑒𝑙𝑒𝑣𝑎𝑛𝑡</m:t>
                      </m:r>
                      <m:r>
                        <a:rPr lang="en-US" sz="2000" b="0" i="1" smtClean="0">
                          <a:latin typeface="Cambria Math" charset="0"/>
                          <a:ea typeface="Cambria Math" charset="0"/>
                          <a:cs typeface="Cambria Math" charset="0"/>
                        </a:rPr>
                        <m:t> </m:t>
                      </m:r>
                      <m:r>
                        <a:rPr lang="en-US" sz="2000" b="0" i="1" smtClean="0">
                          <a:latin typeface="Cambria Math" charset="0"/>
                          <a:ea typeface="Cambria Math" charset="0"/>
                          <a:cs typeface="Cambria Math" charset="0"/>
                        </a:rPr>
                        <m:t>𝑃𝑒𝑟𝑡𝑢𝑟𝑏𝑎𝑡𝑖𝑜𝑛𝑠</m:t>
                      </m:r>
                    </m:oMath>
                  </m:oMathPara>
                </a14:m>
                <a:endParaRPr lang="en-US" sz="2000" b="0" i="1" dirty="0">
                  <a:latin typeface="Cambria Math"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152695" y="4151424"/>
                <a:ext cx="6322798" cy="707886"/>
              </a:xfrm>
              <a:prstGeom prst="rect">
                <a:avLst/>
              </a:prstGeom>
              <a:blipFill rotWithShape="0">
                <a:blip r:embed="rId4"/>
                <a:stretch>
                  <a:fillRect t="-54310" b="-72414"/>
                </a:stretch>
              </a:blipFill>
            </p:spPr>
            <p:txBody>
              <a:bodyPr/>
              <a:lstStyle/>
              <a:p>
                <a:r>
                  <a:rPr lang="en-US">
                    <a:noFill/>
                  </a:rPr>
                  <a:t> </a:t>
                </a:r>
              </a:p>
            </p:txBody>
          </p:sp>
        </mc:Fallback>
      </mc:AlternateContent>
      <p:sp>
        <p:nvSpPr>
          <p:cNvPr id="40" name="TextBox 39"/>
          <p:cNvSpPr txBox="1"/>
          <p:nvPr/>
        </p:nvSpPr>
        <p:spPr>
          <a:xfrm>
            <a:off x="7693469" y="5158461"/>
            <a:ext cx="3074560" cy="646331"/>
          </a:xfrm>
          <a:prstGeom prst="rect">
            <a:avLst/>
          </a:prstGeom>
          <a:noFill/>
        </p:spPr>
        <p:txBody>
          <a:bodyPr wrap="none" rtlCol="0">
            <a:spAutoFit/>
          </a:bodyPr>
          <a:lstStyle/>
          <a:p>
            <a:r>
              <a:rPr lang="en-US" dirty="0">
                <a:latin typeface="Avenir Book" charset="0"/>
                <a:ea typeface="Avenir Book" charset="0"/>
                <a:cs typeface="Avenir Book" charset="0"/>
              </a:rPr>
              <a:t>Word Count Impact = </a:t>
            </a:r>
            <a:r>
              <a:rPr lang="en-US" dirty="0">
                <a:solidFill>
                  <a:srgbClr val="0070C0"/>
                </a:solidFill>
                <a:latin typeface="Avenir Book" charset="0"/>
                <a:ea typeface="Avenir Book" charset="0"/>
                <a:cs typeface="Avenir Book" charset="0"/>
              </a:rPr>
              <a:t>0.375</a:t>
            </a:r>
          </a:p>
          <a:p>
            <a:r>
              <a:rPr lang="en-US" dirty="0">
                <a:solidFill>
                  <a:srgbClr val="00B050"/>
                </a:solidFill>
                <a:latin typeface="Avenir Book" charset="0"/>
                <a:ea typeface="Avenir Book" charset="0"/>
                <a:cs typeface="Avenir Book" charset="0"/>
              </a:rPr>
              <a:t> </a:t>
            </a:r>
          </a:p>
        </p:txBody>
      </p:sp>
      <p:sp>
        <p:nvSpPr>
          <p:cNvPr id="42" name="TextBox 41"/>
          <p:cNvSpPr txBox="1"/>
          <p:nvPr/>
        </p:nvSpPr>
        <p:spPr>
          <a:xfrm>
            <a:off x="7693469" y="5574739"/>
            <a:ext cx="3477234" cy="369332"/>
          </a:xfrm>
          <a:prstGeom prst="rect">
            <a:avLst/>
          </a:prstGeom>
          <a:noFill/>
        </p:spPr>
        <p:txBody>
          <a:bodyPr wrap="none" rtlCol="0">
            <a:spAutoFit/>
          </a:bodyPr>
          <a:lstStyle/>
          <a:p>
            <a:r>
              <a:rPr lang="en-US" dirty="0">
                <a:latin typeface="Avenir Book" charset="0"/>
                <a:ea typeface="Avenir Book" charset="0"/>
                <a:cs typeface="Avenir Book" charset="0"/>
              </a:rPr>
              <a:t>Emotion Impact = </a:t>
            </a:r>
            <a:r>
              <a:rPr lang="en-US" dirty="0">
                <a:solidFill>
                  <a:srgbClr val="00B050"/>
                </a:solidFill>
                <a:latin typeface="Avenir Book" charset="0"/>
                <a:ea typeface="Avenir Book" charset="0"/>
                <a:cs typeface="Avenir Book" charset="0"/>
              </a:rPr>
              <a:t>0.95</a:t>
            </a:r>
            <a:r>
              <a:rPr lang="en-US" dirty="0">
                <a:latin typeface="Avenir Book" charset="0"/>
                <a:ea typeface="Avenir Book" charset="0"/>
                <a:cs typeface="Avenir Book" charset="0"/>
              </a:rPr>
              <a:t>  + </a:t>
            </a:r>
            <a:r>
              <a:rPr lang="en-US" dirty="0">
                <a:solidFill>
                  <a:srgbClr val="0070C0"/>
                </a:solidFill>
                <a:latin typeface="Avenir Book" charset="0"/>
                <a:ea typeface="Avenir Book" charset="0"/>
                <a:cs typeface="Avenir Book" charset="0"/>
              </a:rPr>
              <a:t>0.375</a:t>
            </a:r>
          </a:p>
        </p:txBody>
      </p:sp>
      <p:grpSp>
        <p:nvGrpSpPr>
          <p:cNvPr id="36" name="Group 35"/>
          <p:cNvGrpSpPr/>
          <p:nvPr/>
        </p:nvGrpSpPr>
        <p:grpSpPr>
          <a:xfrm>
            <a:off x="2025538" y="1678586"/>
            <a:ext cx="3664922" cy="3198086"/>
            <a:chOff x="1843643" y="1785561"/>
            <a:chExt cx="3664922" cy="3198086"/>
          </a:xfrm>
        </p:grpSpPr>
        <p:grpSp>
          <p:nvGrpSpPr>
            <p:cNvPr id="27" name="Group 26"/>
            <p:cNvGrpSpPr/>
            <p:nvPr/>
          </p:nvGrpSpPr>
          <p:grpSpPr>
            <a:xfrm>
              <a:off x="1843643" y="1785561"/>
              <a:ext cx="3664922" cy="349210"/>
              <a:chOff x="2260943" y="730267"/>
              <a:chExt cx="2933432" cy="313972"/>
            </a:xfrm>
          </p:grpSpPr>
          <p:sp>
            <p:nvSpPr>
              <p:cNvPr id="28" name="TextBox 27"/>
              <p:cNvSpPr txBox="1"/>
              <p:nvPr/>
            </p:nvSpPr>
            <p:spPr>
              <a:xfrm>
                <a:off x="2548867" y="730267"/>
                <a:ext cx="2645508" cy="304391"/>
              </a:xfrm>
              <a:prstGeom prst="rect">
                <a:avLst/>
              </a:prstGeom>
              <a:noFill/>
            </p:spPr>
            <p:txBody>
              <a:bodyPr wrap="none" rtlCol="0">
                <a:spAutoFit/>
              </a:bodyPr>
              <a:lstStyle/>
              <a:p>
                <a:r>
                  <a:rPr lang="en-US" sz="1600" dirty="0">
                    <a:solidFill>
                      <a:srgbClr val="FF0000"/>
                    </a:solidFill>
                    <a:latin typeface="Avenir Book" charset="0"/>
                    <a:ea typeface="Avenir Book" charset="0"/>
                    <a:cs typeface="Avenir Book" charset="0"/>
                  </a:rPr>
                  <a:t>d = (word count=10, emotion=30)</a:t>
                </a:r>
              </a:p>
            </p:txBody>
          </p:sp>
          <p:pic>
            <p:nvPicPr>
              <p:cNvPr id="29" name="Picture 28"/>
              <p:cNvPicPr>
                <a:picLocks noChangeAspect="1"/>
              </p:cNvPicPr>
              <p:nvPr/>
            </p:nvPicPr>
            <p:blipFill>
              <a:blip r:embed="rId5"/>
              <a:stretch>
                <a:fillRect/>
              </a:stretch>
            </p:blipFill>
            <p:spPr>
              <a:xfrm>
                <a:off x="2260943" y="730267"/>
                <a:ext cx="243488" cy="313972"/>
              </a:xfrm>
              <a:prstGeom prst="rect">
                <a:avLst/>
              </a:prstGeom>
            </p:spPr>
          </p:pic>
        </p:grpSp>
        <p:pic>
          <p:nvPicPr>
            <p:cNvPr id="30" name="Picture 29"/>
            <p:cNvPicPr>
              <a:picLocks noChangeAspect="1"/>
            </p:cNvPicPr>
            <p:nvPr/>
          </p:nvPicPr>
          <p:blipFill>
            <a:blip r:embed="rId5"/>
            <a:stretch>
              <a:fillRect/>
            </a:stretch>
          </p:blipFill>
          <p:spPr>
            <a:xfrm>
              <a:off x="2922907" y="4634437"/>
              <a:ext cx="304205" cy="349210"/>
            </a:xfrm>
            <a:prstGeom prst="rect">
              <a:avLst/>
            </a:prstGeom>
          </p:spPr>
        </p:pic>
        <p:sp>
          <p:nvSpPr>
            <p:cNvPr id="12" name="TextBox 11"/>
            <p:cNvSpPr txBox="1"/>
            <p:nvPr/>
          </p:nvSpPr>
          <p:spPr>
            <a:xfrm>
              <a:off x="2654061" y="3971477"/>
              <a:ext cx="841898" cy="584775"/>
            </a:xfrm>
            <a:prstGeom prst="rect">
              <a:avLst/>
            </a:prstGeom>
            <a:noFill/>
          </p:spPr>
          <p:txBody>
            <a:bodyPr wrap="none" rtlCol="0">
              <a:spAutoFit/>
            </a:bodyPr>
            <a:lstStyle/>
            <a:p>
              <a:pPr algn="ctr"/>
              <a:r>
                <a:rPr lang="en-US" sz="1600" dirty="0">
                  <a:solidFill>
                    <a:srgbClr val="FF0000"/>
                  </a:solidFill>
                  <a:latin typeface="Avenir Book" charset="0"/>
                  <a:ea typeface="Avenir Book" charset="0"/>
                  <a:cs typeface="Avenir Book" charset="0"/>
                </a:rPr>
                <a:t>Low</a:t>
              </a:r>
            </a:p>
            <a:p>
              <a:pPr algn="ctr"/>
              <a:r>
                <a:rPr lang="en-US" sz="1600" dirty="0">
                  <a:solidFill>
                    <a:srgbClr val="FF0000"/>
                  </a:solidFill>
                  <a:latin typeface="Avenir Book" charset="0"/>
                  <a:ea typeface="Avenir Book" charset="0"/>
                  <a:cs typeface="Avenir Book" charset="0"/>
                </a:rPr>
                <a:t>Quality</a:t>
              </a:r>
            </a:p>
          </p:txBody>
        </p:sp>
      </p:grpSp>
    </p:spTree>
    <p:extLst>
      <p:ext uri="{BB962C8B-B14F-4D97-AF65-F5344CB8AC3E}">
        <p14:creationId xmlns:p14="http://schemas.microsoft.com/office/powerpoint/2010/main" val="9316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 grpId="0"/>
      <p:bldP spid="37" grpId="0"/>
      <p:bldP spid="38" grpId="0"/>
      <p:bldP spid="39" grpId="0"/>
      <p:bldP spid="40"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random forest tree"/>
          <p:cNvPicPr>
            <a:picLocks noChangeAspect="1" noChangeArrowheads="1"/>
          </p:cNvPicPr>
          <p:nvPr/>
        </p:nvPicPr>
        <p:blipFill rotWithShape="1">
          <a:blip r:embed="rId3">
            <a:extLst>
              <a:ext uri="{28A0092B-C50C-407E-A947-70E740481C1C}">
                <a14:useLocalDpi xmlns:a14="http://schemas.microsoft.com/office/drawing/2010/main" val="0"/>
              </a:ext>
            </a:extLst>
          </a:blip>
          <a:srcRect l="2885" t="22831" r="3800"/>
          <a:stretch/>
        </p:blipFill>
        <p:spPr bwMode="auto">
          <a:xfrm>
            <a:off x="3392489" y="1936180"/>
            <a:ext cx="5089525" cy="29918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451923"/>
            <a:ext cx="12192000" cy="990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venir Book" charset="0"/>
                <a:ea typeface="Avenir Book" charset="0"/>
                <a:cs typeface="Avenir Book" charset="0"/>
              </a:rPr>
              <a:t>Tree Ensemble = Multiple Decision Trees</a:t>
            </a:r>
          </a:p>
        </p:txBody>
      </p:sp>
      <p:sp>
        <p:nvSpPr>
          <p:cNvPr id="6" name="Title 1"/>
          <p:cNvSpPr txBox="1">
            <a:spLocks/>
          </p:cNvSpPr>
          <p:nvPr/>
        </p:nvSpPr>
        <p:spPr>
          <a:xfrm>
            <a:off x="-57152" y="5350636"/>
            <a:ext cx="12192000" cy="990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venir Book" charset="0"/>
                <a:ea typeface="Avenir Book" charset="0"/>
                <a:cs typeface="Avenir Book" charset="0"/>
              </a:rPr>
              <a:t>Average Scores Across All Trees </a:t>
            </a:r>
          </a:p>
        </p:txBody>
      </p:sp>
    </p:spTree>
    <p:extLst>
      <p:ext uri="{BB962C8B-B14F-4D97-AF65-F5344CB8AC3E}">
        <p14:creationId xmlns:p14="http://schemas.microsoft.com/office/powerpoint/2010/main" val="2564592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8990"/>
            <a:ext cx="12192000" cy="990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latin typeface="Avenir Book" charset="0"/>
                <a:ea typeface="Avenir Book" charset="0"/>
                <a:cs typeface="Avenir Book" charset="0"/>
              </a:rPr>
              <a:t>Explain Step 2: Features </a:t>
            </a:r>
            <a:r>
              <a:rPr lang="en-US" sz="3500" b="1" dirty="0">
                <a:latin typeface="Avenir Book" charset="0"/>
                <a:ea typeface="Avenir Book" charset="0"/>
                <a:cs typeface="Avenir Book" charset="0"/>
                <a:sym typeface="Wingdings" panose="05000000000000000000" pitchFamily="2" charset="2"/>
              </a:rPr>
              <a:t> Feedback Text </a:t>
            </a:r>
            <a:endParaRPr lang="en-US" sz="3500" dirty="0">
              <a:latin typeface="Avenir Book" charset="0"/>
              <a:ea typeface="Avenir Book" charset="0"/>
              <a:cs typeface="Avenir Book" charset="0"/>
            </a:endParaRPr>
          </a:p>
        </p:txBody>
      </p:sp>
      <p:sp>
        <p:nvSpPr>
          <p:cNvPr id="7" name="TextBox 6"/>
          <p:cNvSpPr txBox="1"/>
          <p:nvPr/>
        </p:nvSpPr>
        <p:spPr>
          <a:xfrm>
            <a:off x="814827" y="2893683"/>
            <a:ext cx="1908918" cy="646331"/>
          </a:xfrm>
          <a:prstGeom prst="rect">
            <a:avLst/>
          </a:prstGeom>
          <a:noFill/>
        </p:spPr>
        <p:txBody>
          <a:bodyPr wrap="square" rtlCol="0">
            <a:spAutoFit/>
          </a:bodyPr>
          <a:lstStyle/>
          <a:p>
            <a:r>
              <a:rPr lang="en-US" sz="3600" dirty="0">
                <a:solidFill>
                  <a:srgbClr val="C00000"/>
                </a:solidFill>
                <a:latin typeface="Avenir Book" charset="0"/>
                <a:ea typeface="Avenir Book" charset="0"/>
                <a:cs typeface="Avenir Book" charset="0"/>
              </a:rPr>
              <a:t>Krause</a:t>
            </a:r>
            <a:endParaRPr lang="en-US" dirty="0">
              <a:solidFill>
                <a:srgbClr val="C00000"/>
              </a:solidFill>
              <a:latin typeface="Avenir Book" charset="0"/>
              <a:ea typeface="Avenir Book" charset="0"/>
              <a:cs typeface="Avenir Book" charset="0"/>
            </a:endParaRPr>
          </a:p>
        </p:txBody>
      </p:sp>
      <p:sp>
        <p:nvSpPr>
          <p:cNvPr id="9" name="TextBox 8"/>
          <p:cNvSpPr txBox="1"/>
          <p:nvPr/>
        </p:nvSpPr>
        <p:spPr>
          <a:xfrm>
            <a:off x="814827" y="3749457"/>
            <a:ext cx="4106915" cy="830997"/>
          </a:xfrm>
          <a:prstGeom prst="rect">
            <a:avLst/>
          </a:prstGeom>
          <a:noFill/>
        </p:spPr>
        <p:txBody>
          <a:bodyPr wrap="square" rtlCol="0">
            <a:spAutoFit/>
          </a:bodyPr>
          <a:lstStyle/>
          <a:p>
            <a:r>
              <a:rPr lang="en-US" sz="2400" dirty="0">
                <a:solidFill>
                  <a:srgbClr val="C00000"/>
                </a:solidFill>
                <a:latin typeface="Avenir Book" charset="0"/>
                <a:ea typeface="Avenir Book" charset="0"/>
                <a:cs typeface="Avenir Book" charset="0"/>
              </a:rPr>
              <a:t>Increase or decrease to be</a:t>
            </a:r>
          </a:p>
          <a:p>
            <a:r>
              <a:rPr lang="en-US" sz="2400" dirty="0">
                <a:solidFill>
                  <a:srgbClr val="C00000"/>
                </a:solidFill>
                <a:latin typeface="Avenir Book" charset="0"/>
                <a:ea typeface="Avenir Book" charset="0"/>
                <a:cs typeface="Avenir Book" charset="0"/>
              </a:rPr>
              <a:t>similar to average</a:t>
            </a:r>
          </a:p>
        </p:txBody>
      </p:sp>
      <p:sp>
        <p:nvSpPr>
          <p:cNvPr id="10" name="TextBox 9"/>
          <p:cNvSpPr txBox="1"/>
          <p:nvPr/>
        </p:nvSpPr>
        <p:spPr>
          <a:xfrm>
            <a:off x="4921741" y="3749457"/>
            <a:ext cx="6267627" cy="2369880"/>
          </a:xfrm>
          <a:prstGeom prst="rect">
            <a:avLst/>
          </a:prstGeom>
          <a:noFill/>
        </p:spPr>
        <p:txBody>
          <a:bodyPr wrap="square" rtlCol="0">
            <a:spAutoFit/>
          </a:bodyPr>
          <a:lstStyle/>
          <a:p>
            <a:r>
              <a:rPr lang="en-US" sz="2400" dirty="0">
                <a:solidFill>
                  <a:schemeClr val="accent1">
                    <a:lumMod val="75000"/>
                  </a:schemeClr>
                </a:solidFill>
                <a:latin typeface="Avenir Book" charset="0"/>
                <a:ea typeface="Avenir Book" charset="0"/>
                <a:cs typeface="Avenir Book" charset="0"/>
              </a:rPr>
              <a:t>Simplest: Increase/decrease based on </a:t>
            </a:r>
            <a:r>
              <a:rPr lang="en-US" sz="2400" b="1" dirty="0">
                <a:solidFill>
                  <a:schemeClr val="accent1">
                    <a:lumMod val="75000"/>
                  </a:schemeClr>
                </a:solidFill>
                <a:latin typeface="Avenir Book" charset="0"/>
                <a:ea typeface="Avenir Book" charset="0"/>
                <a:cs typeface="Avenir Book" charset="0"/>
              </a:rPr>
              <a:t>majority vote of perturbations</a:t>
            </a:r>
          </a:p>
          <a:p>
            <a:endParaRPr lang="en-US" sz="2400" b="1" dirty="0">
              <a:solidFill>
                <a:schemeClr val="accent1">
                  <a:lumMod val="75000"/>
                </a:schemeClr>
              </a:solidFill>
              <a:latin typeface="Avenir Book" charset="0"/>
              <a:ea typeface="Avenir Book" charset="0"/>
              <a:cs typeface="Avenir Book" charset="0"/>
            </a:endParaRPr>
          </a:p>
          <a:p>
            <a:r>
              <a:rPr lang="en-US" sz="2400" b="1" dirty="0">
                <a:solidFill>
                  <a:schemeClr val="accent1">
                    <a:lumMod val="75000"/>
                  </a:schemeClr>
                </a:solidFill>
                <a:latin typeface="Avenir Book" charset="0"/>
                <a:ea typeface="Avenir Book" charset="0"/>
                <a:cs typeface="Avenir Book" charset="0"/>
              </a:rPr>
              <a:t>Possibility for customizability</a:t>
            </a:r>
          </a:p>
          <a:p>
            <a:r>
              <a:rPr lang="en-US" sz="2400" b="1" dirty="0">
                <a:solidFill>
                  <a:schemeClr val="accent1">
                    <a:lumMod val="75000"/>
                  </a:schemeClr>
                </a:solidFill>
                <a:latin typeface="Avenir Book" charset="0"/>
                <a:ea typeface="Avenir Book" charset="0"/>
                <a:cs typeface="Avenir Book" charset="0"/>
              </a:rPr>
              <a:t>example: </a:t>
            </a:r>
            <a:r>
              <a:rPr lang="en-US" sz="2400" b="1" dirty="0" err="1">
                <a:solidFill>
                  <a:schemeClr val="accent1">
                    <a:lumMod val="75000"/>
                  </a:schemeClr>
                </a:solidFill>
                <a:latin typeface="Avenir Book" charset="0"/>
                <a:ea typeface="Avenir Book" charset="0"/>
                <a:cs typeface="Avenir Book" charset="0"/>
              </a:rPr>
              <a:t>Grammarly</a:t>
            </a:r>
            <a:r>
              <a:rPr lang="en-US" sz="2400" b="1" dirty="0">
                <a:solidFill>
                  <a:schemeClr val="accent1">
                    <a:lumMod val="75000"/>
                  </a:schemeClr>
                </a:solidFill>
                <a:latin typeface="Avenir Book" charset="0"/>
                <a:ea typeface="Avenir Book" charset="0"/>
                <a:cs typeface="Avenir Book" charset="0"/>
              </a:rPr>
              <a:t> for grammar errors</a:t>
            </a:r>
            <a:endParaRPr lang="en-US" sz="2400" dirty="0">
              <a:solidFill>
                <a:schemeClr val="accent1">
                  <a:lumMod val="75000"/>
                </a:schemeClr>
              </a:solidFill>
              <a:latin typeface="Avenir Book" charset="0"/>
              <a:ea typeface="Avenir Book" charset="0"/>
              <a:cs typeface="Avenir Book" charset="0"/>
            </a:endParaRPr>
          </a:p>
          <a:p>
            <a:endParaRPr lang="en-US" sz="2800" dirty="0">
              <a:solidFill>
                <a:schemeClr val="accent1">
                  <a:lumMod val="75000"/>
                </a:schemeClr>
              </a:solidFill>
              <a:latin typeface="Avenir Book" charset="0"/>
              <a:ea typeface="Avenir Book" charset="0"/>
              <a:cs typeface="Avenir Book" charset="0"/>
            </a:endParaRPr>
          </a:p>
        </p:txBody>
      </p:sp>
      <p:sp>
        <p:nvSpPr>
          <p:cNvPr id="11" name="TextBox 10"/>
          <p:cNvSpPr txBox="1"/>
          <p:nvPr/>
        </p:nvSpPr>
        <p:spPr>
          <a:xfrm>
            <a:off x="4921741" y="2798363"/>
            <a:ext cx="4550872" cy="646331"/>
          </a:xfrm>
          <a:prstGeom prst="rect">
            <a:avLst/>
          </a:prstGeom>
          <a:noFill/>
        </p:spPr>
        <p:txBody>
          <a:bodyPr wrap="square" rtlCol="0">
            <a:spAutoFit/>
          </a:bodyPr>
          <a:lstStyle/>
          <a:p>
            <a:r>
              <a:rPr lang="en-US" sz="3600" dirty="0">
                <a:solidFill>
                  <a:schemeClr val="accent1">
                    <a:lumMod val="75000"/>
                  </a:schemeClr>
                </a:solidFill>
                <a:latin typeface="Avenir Book" charset="0"/>
                <a:ea typeface="Avenir Book" charset="0"/>
                <a:cs typeface="Avenir Book" charset="0"/>
              </a:rPr>
              <a:t>Perturbation</a:t>
            </a:r>
            <a:endParaRPr lang="en-US" dirty="0">
              <a:solidFill>
                <a:schemeClr val="accent1">
                  <a:lumMod val="75000"/>
                </a:schemeClr>
              </a:solidFill>
              <a:latin typeface="Avenir Book" charset="0"/>
              <a:ea typeface="Avenir Book" charset="0"/>
              <a:cs typeface="Avenir Book" charset="0"/>
            </a:endParaRPr>
          </a:p>
        </p:txBody>
      </p:sp>
      <p:sp>
        <p:nvSpPr>
          <p:cNvPr id="8" name="TextBox 7"/>
          <p:cNvSpPr txBox="1"/>
          <p:nvPr/>
        </p:nvSpPr>
        <p:spPr>
          <a:xfrm>
            <a:off x="1877530" y="3160868"/>
            <a:ext cx="184731" cy="369332"/>
          </a:xfrm>
          <a:prstGeom prst="rect">
            <a:avLst/>
          </a:prstGeom>
          <a:noFill/>
        </p:spPr>
        <p:txBody>
          <a:bodyPr wrap="none" rtlCol="0">
            <a:spAutoFit/>
          </a:bodyPr>
          <a:lstStyle/>
          <a:p>
            <a:endParaRPr lang="en-US" dirty="0"/>
          </a:p>
        </p:txBody>
      </p:sp>
      <p:sp>
        <p:nvSpPr>
          <p:cNvPr id="5" name="TextBox 4"/>
          <p:cNvSpPr txBox="1"/>
          <p:nvPr/>
        </p:nvSpPr>
        <p:spPr>
          <a:xfrm>
            <a:off x="814827" y="1327018"/>
            <a:ext cx="3884173" cy="954107"/>
          </a:xfrm>
          <a:prstGeom prst="rect">
            <a:avLst/>
          </a:prstGeom>
          <a:noFill/>
        </p:spPr>
        <p:txBody>
          <a:bodyPr wrap="square" rtlCol="0">
            <a:spAutoFit/>
          </a:bodyPr>
          <a:lstStyle/>
          <a:p>
            <a:r>
              <a:rPr lang="en-US" sz="2800" dirty="0">
                <a:latin typeface="Avenir Book" charset="0"/>
                <a:ea typeface="Avenir Book" charset="0"/>
                <a:cs typeface="Avenir Book" charset="0"/>
              </a:rPr>
              <a:t>Input: Feature Scores</a:t>
            </a:r>
          </a:p>
          <a:p>
            <a:r>
              <a:rPr lang="en-US" sz="2800" dirty="0">
                <a:latin typeface="Avenir Book" charset="0"/>
                <a:ea typeface="Avenir Book" charset="0"/>
                <a:cs typeface="Avenir Book" charset="0"/>
              </a:rPr>
              <a:t>Output: Feedback Text</a:t>
            </a:r>
          </a:p>
        </p:txBody>
      </p:sp>
      <p:sp>
        <p:nvSpPr>
          <p:cNvPr id="12" name="TextBox 11"/>
          <p:cNvSpPr txBox="1"/>
          <p:nvPr/>
        </p:nvSpPr>
        <p:spPr>
          <a:xfrm>
            <a:off x="4921742" y="1327018"/>
            <a:ext cx="7685305" cy="1384995"/>
          </a:xfrm>
          <a:prstGeom prst="rect">
            <a:avLst/>
          </a:prstGeom>
          <a:noFill/>
        </p:spPr>
        <p:txBody>
          <a:bodyPr wrap="square" rtlCol="0">
            <a:spAutoFit/>
          </a:bodyPr>
          <a:lstStyle/>
          <a:p>
            <a:r>
              <a:rPr lang="en-US" sz="2800" dirty="0">
                <a:latin typeface="Avenir Book" charset="0"/>
                <a:ea typeface="Avenir Book" charset="0"/>
                <a:cs typeface="Avenir Book" charset="0"/>
              </a:rPr>
              <a:t>Ex: Most impactful feature is </a:t>
            </a:r>
            <a:r>
              <a:rPr lang="en-US" sz="2800" b="1" dirty="0">
                <a:latin typeface="Avenir Book" charset="0"/>
                <a:ea typeface="Avenir Book" charset="0"/>
                <a:cs typeface="Avenir Book" charset="0"/>
              </a:rPr>
              <a:t>word count</a:t>
            </a:r>
            <a:endParaRPr lang="en-US" sz="2800" dirty="0">
              <a:latin typeface="Avenir Book" charset="0"/>
              <a:ea typeface="Avenir Book" charset="0"/>
              <a:cs typeface="Avenir Book" charset="0"/>
            </a:endParaRPr>
          </a:p>
          <a:p>
            <a:r>
              <a:rPr lang="en-US" sz="2800" dirty="0">
                <a:latin typeface="Avenir Book" charset="0"/>
                <a:ea typeface="Avenir Book" charset="0"/>
                <a:cs typeface="Avenir Book" charset="0"/>
              </a:rPr>
              <a:t>Should we ask the author to make doc.</a:t>
            </a:r>
          </a:p>
          <a:p>
            <a:r>
              <a:rPr lang="en-US" sz="2800" b="1" dirty="0">
                <a:latin typeface="Avenir Book" charset="0"/>
                <a:ea typeface="Avenir Book" charset="0"/>
                <a:cs typeface="Avenir Book" charset="0"/>
              </a:rPr>
              <a:t>longer </a:t>
            </a:r>
            <a:r>
              <a:rPr lang="en-US" sz="2800" dirty="0">
                <a:latin typeface="Avenir Book" charset="0"/>
                <a:ea typeface="Avenir Book" charset="0"/>
                <a:cs typeface="Avenir Book" charset="0"/>
              </a:rPr>
              <a:t>or</a:t>
            </a:r>
            <a:r>
              <a:rPr lang="en-US" sz="2800" b="1" dirty="0">
                <a:latin typeface="Avenir Book" charset="0"/>
                <a:ea typeface="Avenir Book" charset="0"/>
                <a:cs typeface="Avenir Book" charset="0"/>
              </a:rPr>
              <a:t> shorter?</a:t>
            </a:r>
          </a:p>
        </p:txBody>
      </p:sp>
    </p:spTree>
    <p:extLst>
      <p:ext uri="{BB962C8B-B14F-4D97-AF65-F5344CB8AC3E}">
        <p14:creationId xmlns:p14="http://schemas.microsoft.com/office/powerpoint/2010/main" val="71437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2871788" y="3313646"/>
            <a:ext cx="6215062" cy="1325563"/>
          </a:xfrm>
        </p:spPr>
        <p:txBody>
          <a:bodyPr>
            <a:normAutofit/>
          </a:bodyPr>
          <a:lstStyle/>
          <a:p>
            <a:pPr algn="ctr"/>
            <a:r>
              <a:rPr lang="en-US" sz="4000" b="1" dirty="0"/>
              <a:t>Example:</a:t>
            </a:r>
          </a:p>
        </p:txBody>
      </p:sp>
      <p:sp>
        <p:nvSpPr>
          <p:cNvPr id="7" name="Rectangle 6"/>
          <p:cNvSpPr/>
          <p:nvPr/>
        </p:nvSpPr>
        <p:spPr>
          <a:xfrm>
            <a:off x="1652016" y="4617465"/>
            <a:ext cx="8887968" cy="954107"/>
          </a:xfrm>
          <a:prstGeom prst="rect">
            <a:avLst/>
          </a:prstGeom>
        </p:spPr>
        <p:txBody>
          <a:bodyPr wrap="square">
            <a:spAutoFit/>
          </a:bodyPr>
          <a:lstStyle/>
          <a:p>
            <a:r>
              <a:rPr lang="en-US" sz="2800" dirty="0">
                <a:latin typeface="Consolas" charset="0"/>
                <a:ea typeface="Consolas" charset="0"/>
                <a:cs typeface="Consolas" charset="0"/>
              </a:rPr>
              <a:t>return “Try writing more, such as by adding info about:” + </a:t>
            </a:r>
            <a:r>
              <a:rPr lang="en-US" sz="2800" dirty="0" err="1">
                <a:latin typeface="Consolas" charset="0"/>
                <a:ea typeface="Consolas" charset="0"/>
                <a:cs typeface="Consolas" charset="0"/>
              </a:rPr>
              <a:t>suggest_topics</a:t>
            </a:r>
            <a:r>
              <a:rPr lang="en-US" sz="2800" dirty="0">
                <a:latin typeface="Consolas" charset="0"/>
                <a:ea typeface="Consolas" charset="0"/>
                <a:cs typeface="Consolas" charset="0"/>
              </a:rPr>
              <a:t>(topics, text)</a:t>
            </a:r>
          </a:p>
        </p:txBody>
      </p:sp>
      <p:sp>
        <p:nvSpPr>
          <p:cNvPr id="2" name="TextBox 1"/>
          <p:cNvSpPr txBox="1"/>
          <p:nvPr/>
        </p:nvSpPr>
        <p:spPr>
          <a:xfrm>
            <a:off x="836667" y="1479553"/>
            <a:ext cx="11112437" cy="1631216"/>
          </a:xfrm>
          <a:prstGeom prst="rect">
            <a:avLst/>
          </a:prstGeom>
          <a:noFill/>
        </p:spPr>
        <p:txBody>
          <a:bodyPr wrap="square" rtlCol="0">
            <a:spAutoFit/>
          </a:bodyPr>
          <a:lstStyle/>
          <a:p>
            <a:r>
              <a:rPr lang="en-US" sz="3200" dirty="0">
                <a:latin typeface="Avenir Book" charset="0"/>
                <a:ea typeface="Avenir Book" charset="0"/>
                <a:cs typeface="Avenir Book" charset="0"/>
              </a:rPr>
              <a:t>Example: </a:t>
            </a:r>
            <a:r>
              <a:rPr lang="en-US" sz="3200" b="1" dirty="0">
                <a:latin typeface="Avenir Book" charset="0"/>
                <a:ea typeface="Avenir Book" charset="0"/>
                <a:cs typeface="Avenir Book" charset="0"/>
              </a:rPr>
              <a:t>Topic</a:t>
            </a:r>
            <a:r>
              <a:rPr lang="en-US" sz="3200" dirty="0">
                <a:latin typeface="Avenir Book" charset="0"/>
                <a:ea typeface="Avenir Book" charset="0"/>
                <a:cs typeface="Avenir Book" charset="0"/>
              </a:rPr>
              <a:t> is a high-impact feature</a:t>
            </a:r>
          </a:p>
          <a:p>
            <a:endParaRPr lang="en-US" sz="3600" dirty="0">
              <a:latin typeface="Avenir Book" charset="0"/>
              <a:ea typeface="Avenir Book" charset="0"/>
              <a:cs typeface="Avenir Book" charset="0"/>
            </a:endParaRPr>
          </a:p>
          <a:p>
            <a:r>
              <a:rPr lang="en-US" sz="3200" dirty="0">
                <a:latin typeface="Avenir Book" charset="0"/>
                <a:ea typeface="Avenir Book" charset="0"/>
                <a:cs typeface="Avenir Book" charset="0"/>
              </a:rPr>
              <a:t>We want to suggest additional topics to discuss</a:t>
            </a:r>
          </a:p>
        </p:txBody>
      </p:sp>
      <p:sp>
        <p:nvSpPr>
          <p:cNvPr id="6" name="Title 1"/>
          <p:cNvSpPr txBox="1">
            <a:spLocks/>
          </p:cNvSpPr>
          <p:nvPr/>
        </p:nvSpPr>
        <p:spPr>
          <a:xfrm>
            <a:off x="152400" y="15240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i="1" dirty="0">
                <a:latin typeface="Avenir Book" charset="0"/>
                <a:ea typeface="Avenir Book" charset="0"/>
                <a:cs typeface="Avenir Book" charset="0"/>
              </a:rPr>
              <a:t>What About Customized Feedback?</a:t>
            </a:r>
          </a:p>
        </p:txBody>
      </p:sp>
    </p:spTree>
    <p:extLst>
      <p:ext uri="{BB962C8B-B14F-4D97-AF65-F5344CB8AC3E}">
        <p14:creationId xmlns:p14="http://schemas.microsoft.com/office/powerpoint/2010/main" val="1498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593"/>
            <a:ext cx="12192000" cy="1325563"/>
          </a:xfrm>
        </p:spPr>
        <p:txBody>
          <a:bodyPr>
            <a:normAutofit/>
          </a:bodyPr>
          <a:lstStyle/>
          <a:p>
            <a:pPr algn="ctr"/>
            <a:r>
              <a:rPr lang="en-US" sz="3500" b="1" dirty="0">
                <a:latin typeface="Avenir Book" charset="0"/>
                <a:ea typeface="Avenir Book" charset="0"/>
                <a:cs typeface="Avenir Book" charset="0"/>
              </a:rPr>
              <a:t>Our Contribution: 2 Automated Feedback Techniques</a:t>
            </a:r>
          </a:p>
        </p:txBody>
      </p:sp>
      <p:sp>
        <p:nvSpPr>
          <p:cNvPr id="5" name="Title 1"/>
          <p:cNvSpPr txBox="1">
            <a:spLocks/>
          </p:cNvSpPr>
          <p:nvPr/>
        </p:nvSpPr>
        <p:spPr>
          <a:xfrm>
            <a:off x="0" y="175414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venir Book" charset="0"/>
                <a:ea typeface="Avenir Book" charset="0"/>
                <a:cs typeface="Avenir Book" charset="0"/>
              </a:rPr>
              <a:t>Perturbation Analysis</a:t>
            </a:r>
          </a:p>
        </p:txBody>
      </p:sp>
      <p:sp>
        <p:nvSpPr>
          <p:cNvPr id="6" name="Title 1"/>
          <p:cNvSpPr txBox="1">
            <a:spLocks/>
          </p:cNvSpPr>
          <p:nvPr/>
        </p:nvSpPr>
        <p:spPr>
          <a:xfrm>
            <a:off x="0" y="357708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venir Book" charset="0"/>
                <a:ea typeface="Avenir Book" charset="0"/>
                <a:cs typeface="Avenir Book" charset="0"/>
              </a:rPr>
              <a:t>Segment-Based Feedback</a:t>
            </a:r>
          </a:p>
        </p:txBody>
      </p:sp>
      <p:sp>
        <p:nvSpPr>
          <p:cNvPr id="7" name="TextBox 6"/>
          <p:cNvSpPr txBox="1"/>
          <p:nvPr/>
        </p:nvSpPr>
        <p:spPr>
          <a:xfrm>
            <a:off x="0" y="4669618"/>
            <a:ext cx="12192000" cy="523220"/>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To make generated feedback more specific </a:t>
            </a:r>
          </a:p>
        </p:txBody>
      </p:sp>
      <p:sp>
        <p:nvSpPr>
          <p:cNvPr id="8" name="TextBox 7"/>
          <p:cNvSpPr txBox="1"/>
          <p:nvPr/>
        </p:nvSpPr>
        <p:spPr>
          <a:xfrm>
            <a:off x="0" y="2796409"/>
            <a:ext cx="12192000" cy="523220"/>
          </a:xfrm>
          <a:prstGeom prst="rect">
            <a:avLst/>
          </a:prstGeom>
          <a:noFill/>
        </p:spPr>
        <p:txBody>
          <a:bodyPr wrap="square" rtlCol="0">
            <a:spAutoFit/>
          </a:bodyPr>
          <a:lstStyle/>
          <a:p>
            <a:pPr algn="ctr"/>
            <a:r>
              <a:rPr lang="en-US" sz="2800" i="1" dirty="0">
                <a:latin typeface="Avenir Book" charset="0"/>
                <a:ea typeface="Avenir Book" charset="0"/>
                <a:cs typeface="Avenir Book" charset="0"/>
              </a:rPr>
              <a:t>To generate feedback most likely to improve document quality</a:t>
            </a:r>
          </a:p>
        </p:txBody>
      </p:sp>
      <p:sp>
        <p:nvSpPr>
          <p:cNvPr id="10" name="Rectangle 9"/>
          <p:cNvSpPr/>
          <p:nvPr/>
        </p:nvSpPr>
        <p:spPr>
          <a:xfrm>
            <a:off x="664858" y="1596741"/>
            <a:ext cx="10716504" cy="2019600"/>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116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US" sz="3500" b="1" dirty="0">
                <a:latin typeface="Avenir Book" charset="0"/>
                <a:ea typeface="Avenir Book" charset="0"/>
                <a:cs typeface="Avenir Book" charset="0"/>
              </a:rPr>
              <a:t>Localized Feedback is Better</a:t>
            </a:r>
          </a:p>
        </p:txBody>
      </p:sp>
      <p:sp>
        <p:nvSpPr>
          <p:cNvPr id="3" name="TextBox 2"/>
          <p:cNvSpPr txBox="1"/>
          <p:nvPr/>
        </p:nvSpPr>
        <p:spPr>
          <a:xfrm>
            <a:off x="1117090" y="3896677"/>
            <a:ext cx="5517640" cy="523220"/>
          </a:xfrm>
          <a:prstGeom prst="rect">
            <a:avLst/>
          </a:prstGeom>
          <a:noFill/>
        </p:spPr>
        <p:txBody>
          <a:bodyPr wrap="square" rtlCol="0">
            <a:spAutoFit/>
          </a:bodyPr>
          <a:lstStyle/>
          <a:p>
            <a:r>
              <a:rPr lang="en-US" sz="2800" i="1" dirty="0">
                <a:latin typeface="Avenir Book" charset="0"/>
                <a:ea typeface="Avenir Book" charset="0"/>
                <a:cs typeface="Avenir Book" charset="0"/>
              </a:rPr>
              <a:t>How should you segment?</a:t>
            </a:r>
          </a:p>
        </p:txBody>
      </p:sp>
      <p:sp>
        <p:nvSpPr>
          <p:cNvPr id="7" name="TextBox 6"/>
          <p:cNvSpPr txBox="1"/>
          <p:nvPr/>
        </p:nvSpPr>
        <p:spPr>
          <a:xfrm>
            <a:off x="6429373" y="3897010"/>
            <a:ext cx="5029810" cy="954107"/>
          </a:xfrm>
          <a:prstGeom prst="rect">
            <a:avLst/>
          </a:prstGeom>
          <a:noFill/>
        </p:spPr>
        <p:txBody>
          <a:bodyPr wrap="square" rtlCol="0">
            <a:spAutoFit/>
          </a:bodyPr>
          <a:lstStyle/>
          <a:p>
            <a:r>
              <a:rPr lang="en-US" sz="2800" dirty="0">
                <a:latin typeface="Avenir Book" charset="0"/>
                <a:ea typeface="Avenir Book" charset="0"/>
                <a:cs typeface="Avenir Book" charset="0"/>
              </a:rPr>
              <a:t>Out of the box segmentation algorithm (ex: by topic) </a:t>
            </a:r>
          </a:p>
        </p:txBody>
      </p:sp>
      <p:sp>
        <p:nvSpPr>
          <p:cNvPr id="8" name="TextBox 7"/>
          <p:cNvSpPr txBox="1"/>
          <p:nvPr/>
        </p:nvSpPr>
        <p:spPr>
          <a:xfrm>
            <a:off x="1117090" y="5248307"/>
            <a:ext cx="5517640" cy="954107"/>
          </a:xfrm>
          <a:prstGeom prst="rect">
            <a:avLst/>
          </a:prstGeom>
          <a:noFill/>
        </p:spPr>
        <p:txBody>
          <a:bodyPr wrap="square" rtlCol="0">
            <a:spAutoFit/>
          </a:bodyPr>
          <a:lstStyle/>
          <a:p>
            <a:r>
              <a:rPr lang="en-US" sz="2800" i="1" dirty="0">
                <a:latin typeface="Avenir Book" charset="0"/>
                <a:ea typeface="Avenir Book" charset="0"/>
                <a:cs typeface="Avenir Book" charset="0"/>
              </a:rPr>
              <a:t>Can we re-use our document</a:t>
            </a:r>
          </a:p>
          <a:p>
            <a:r>
              <a:rPr lang="en-US" sz="2800" i="1" dirty="0">
                <a:latin typeface="Avenir Book" charset="0"/>
                <a:ea typeface="Avenir Book" charset="0"/>
                <a:cs typeface="Avenir Book" charset="0"/>
              </a:rPr>
              <a:t>quality model? </a:t>
            </a:r>
          </a:p>
        </p:txBody>
      </p:sp>
      <p:sp>
        <p:nvSpPr>
          <p:cNvPr id="9" name="TextBox 8"/>
          <p:cNvSpPr txBox="1"/>
          <p:nvPr/>
        </p:nvSpPr>
        <p:spPr>
          <a:xfrm>
            <a:off x="6429373" y="5202473"/>
            <a:ext cx="3800478" cy="954107"/>
          </a:xfrm>
          <a:prstGeom prst="rect">
            <a:avLst/>
          </a:prstGeom>
          <a:noFill/>
        </p:spPr>
        <p:txBody>
          <a:bodyPr wrap="square" rtlCol="0">
            <a:spAutoFit/>
          </a:bodyPr>
          <a:lstStyle/>
          <a:p>
            <a:r>
              <a:rPr lang="en-US" sz="2800" dirty="0">
                <a:latin typeface="Avenir Book" charset="0"/>
                <a:ea typeface="Avenir Book" charset="0"/>
                <a:cs typeface="Avenir Book" charset="0"/>
              </a:rPr>
              <a:t>No! Train secondary segment-level model*</a:t>
            </a:r>
          </a:p>
        </p:txBody>
      </p:sp>
      <p:grpSp>
        <p:nvGrpSpPr>
          <p:cNvPr id="10" name="Group 9"/>
          <p:cNvGrpSpPr/>
          <p:nvPr/>
        </p:nvGrpSpPr>
        <p:grpSpPr>
          <a:xfrm>
            <a:off x="1136545" y="854096"/>
            <a:ext cx="9841421" cy="2457329"/>
            <a:chOff x="826579" y="-306831"/>
            <a:chExt cx="9841421" cy="2457329"/>
          </a:xfrm>
        </p:grpSpPr>
        <p:pic>
          <p:nvPicPr>
            <p:cNvPr id="11" name="Picture 10"/>
            <p:cNvPicPr>
              <a:picLocks noChangeAspect="1"/>
            </p:cNvPicPr>
            <p:nvPr/>
          </p:nvPicPr>
          <p:blipFill>
            <a:blip r:embed="rId3"/>
            <a:stretch>
              <a:fillRect/>
            </a:stretch>
          </p:blipFill>
          <p:spPr>
            <a:xfrm>
              <a:off x="826579" y="-306831"/>
              <a:ext cx="9841421" cy="2457329"/>
            </a:xfrm>
            <a:prstGeom prst="rect">
              <a:avLst/>
            </a:prstGeom>
          </p:spPr>
        </p:pic>
        <p:sp>
          <p:nvSpPr>
            <p:cNvPr id="12" name="Rectangle 11"/>
            <p:cNvSpPr/>
            <p:nvPr/>
          </p:nvSpPr>
          <p:spPr>
            <a:xfrm>
              <a:off x="2986088" y="1371600"/>
              <a:ext cx="1857375" cy="7788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p:cNvPicPr>
              <a:picLocks noChangeAspect="1"/>
            </p:cNvPicPr>
            <p:nvPr/>
          </p:nvPicPr>
          <p:blipFill rotWithShape="1">
            <a:blip r:embed="rId3"/>
            <a:srcRect l="20782" t="70075" r="64265" b="16552"/>
            <a:stretch/>
          </p:blipFill>
          <p:spPr>
            <a:xfrm>
              <a:off x="3064666" y="1418942"/>
              <a:ext cx="1471612" cy="328613"/>
            </a:xfrm>
            <a:prstGeom prst="rect">
              <a:avLst/>
            </a:prstGeom>
          </p:spPr>
        </p:pic>
      </p:grpSp>
    </p:spTree>
    <p:extLst>
      <p:ext uri="{BB962C8B-B14F-4D97-AF65-F5344CB8AC3E}">
        <p14:creationId xmlns:p14="http://schemas.microsoft.com/office/powerpoint/2010/main" val="145396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rowd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798" y="1509713"/>
            <a:ext cx="3767137" cy="37671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mage result for amaz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3101" y="522649"/>
            <a:ext cx="3462380" cy="1268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quo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003" y="2771548"/>
            <a:ext cx="2280197" cy="1520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reddi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9725" y="4647516"/>
            <a:ext cx="2186187" cy="16250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0576" y="459558"/>
            <a:ext cx="1536122" cy="1531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yel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6543" y="2718366"/>
            <a:ext cx="2710494" cy="15379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airbn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6341" y="5097274"/>
            <a:ext cx="2897868" cy="905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03329" y="1627365"/>
            <a:ext cx="2047874" cy="646331"/>
          </a:xfrm>
          <a:prstGeom prst="rect">
            <a:avLst/>
          </a:prstGeom>
          <a:noFill/>
        </p:spPr>
        <p:txBody>
          <a:bodyPr wrap="square" rtlCol="0">
            <a:spAutoFit/>
          </a:bodyPr>
          <a:lstStyle/>
          <a:p>
            <a:pPr algn="ctr"/>
            <a:r>
              <a:rPr lang="en-US" sz="3600" b="1" dirty="0">
                <a:latin typeface="Avenir Book" charset="0"/>
                <a:ea typeface="Avenir Book" charset="0"/>
                <a:cs typeface="Avenir Book" charset="0"/>
              </a:rPr>
              <a:t>Reviews</a:t>
            </a:r>
            <a:endParaRPr lang="en-US" b="1" dirty="0">
              <a:latin typeface="Avenir Book" charset="0"/>
              <a:ea typeface="Avenir Book" charset="0"/>
              <a:cs typeface="Avenir Book" charset="0"/>
            </a:endParaRPr>
          </a:p>
        </p:txBody>
      </p:sp>
      <p:sp>
        <p:nvSpPr>
          <p:cNvPr id="11" name="TextBox 10"/>
          <p:cNvSpPr txBox="1"/>
          <p:nvPr/>
        </p:nvSpPr>
        <p:spPr>
          <a:xfrm>
            <a:off x="688849" y="3968513"/>
            <a:ext cx="2047874" cy="646331"/>
          </a:xfrm>
          <a:prstGeom prst="rect">
            <a:avLst/>
          </a:prstGeom>
          <a:noFill/>
        </p:spPr>
        <p:txBody>
          <a:bodyPr wrap="square" rtlCol="0">
            <a:spAutoFit/>
          </a:bodyPr>
          <a:lstStyle/>
          <a:p>
            <a:pPr algn="ctr"/>
            <a:r>
              <a:rPr lang="en-US" sz="3600" b="1" dirty="0">
                <a:latin typeface="Avenir Book" charset="0"/>
                <a:ea typeface="Avenir Book" charset="0"/>
                <a:cs typeface="Avenir Book" charset="0"/>
              </a:rPr>
              <a:t>Answers</a:t>
            </a:r>
            <a:endParaRPr lang="en-US" b="1" dirty="0">
              <a:latin typeface="Avenir Book" charset="0"/>
              <a:ea typeface="Avenir Book" charset="0"/>
              <a:cs typeface="Avenir Book" charset="0"/>
            </a:endParaRPr>
          </a:p>
        </p:txBody>
      </p:sp>
      <p:sp>
        <p:nvSpPr>
          <p:cNvPr id="12" name="TextBox 11"/>
          <p:cNvSpPr txBox="1"/>
          <p:nvPr/>
        </p:nvSpPr>
        <p:spPr>
          <a:xfrm>
            <a:off x="8198348" y="2004004"/>
            <a:ext cx="2047874" cy="646331"/>
          </a:xfrm>
          <a:prstGeom prst="rect">
            <a:avLst/>
          </a:prstGeom>
          <a:noFill/>
        </p:spPr>
        <p:txBody>
          <a:bodyPr wrap="square" rtlCol="0">
            <a:spAutoFit/>
          </a:bodyPr>
          <a:lstStyle/>
          <a:p>
            <a:pPr algn="ctr"/>
            <a:r>
              <a:rPr lang="en-US" sz="3600" b="1" dirty="0">
                <a:latin typeface="Avenir Book" charset="0"/>
                <a:ea typeface="Avenir Book" charset="0"/>
                <a:cs typeface="Avenir Book" charset="0"/>
              </a:rPr>
              <a:t>Articles</a:t>
            </a:r>
            <a:endParaRPr lang="en-US" b="1" dirty="0">
              <a:latin typeface="Avenir Book" charset="0"/>
              <a:ea typeface="Avenir Book" charset="0"/>
              <a:cs typeface="Avenir Book" charset="0"/>
            </a:endParaRPr>
          </a:p>
        </p:txBody>
      </p:sp>
      <p:sp>
        <p:nvSpPr>
          <p:cNvPr id="13" name="TextBox 12"/>
          <p:cNvSpPr txBox="1"/>
          <p:nvPr/>
        </p:nvSpPr>
        <p:spPr>
          <a:xfrm>
            <a:off x="9337853" y="4001185"/>
            <a:ext cx="2047874" cy="646331"/>
          </a:xfrm>
          <a:prstGeom prst="rect">
            <a:avLst/>
          </a:prstGeom>
          <a:noFill/>
        </p:spPr>
        <p:txBody>
          <a:bodyPr wrap="square" rtlCol="0">
            <a:spAutoFit/>
          </a:bodyPr>
          <a:lstStyle/>
          <a:p>
            <a:pPr algn="ctr"/>
            <a:r>
              <a:rPr lang="en-US" sz="3600" b="1" dirty="0">
                <a:latin typeface="Avenir Book" charset="0"/>
                <a:ea typeface="Avenir Book" charset="0"/>
                <a:cs typeface="Avenir Book" charset="0"/>
              </a:rPr>
              <a:t>Reviews</a:t>
            </a:r>
            <a:endParaRPr lang="en-US" b="1" dirty="0">
              <a:latin typeface="Avenir Book" charset="0"/>
              <a:ea typeface="Avenir Book" charset="0"/>
              <a:cs typeface="Avenir Book" charset="0"/>
            </a:endParaRPr>
          </a:p>
        </p:txBody>
      </p:sp>
      <p:sp>
        <p:nvSpPr>
          <p:cNvPr id="14" name="TextBox 13"/>
          <p:cNvSpPr txBox="1"/>
          <p:nvPr/>
        </p:nvSpPr>
        <p:spPr>
          <a:xfrm>
            <a:off x="1989617" y="5981736"/>
            <a:ext cx="4610464" cy="646331"/>
          </a:xfrm>
          <a:prstGeom prst="rect">
            <a:avLst/>
          </a:prstGeom>
          <a:noFill/>
        </p:spPr>
        <p:txBody>
          <a:bodyPr wrap="square" rtlCol="0">
            <a:spAutoFit/>
          </a:bodyPr>
          <a:lstStyle/>
          <a:p>
            <a:pPr algn="ctr"/>
            <a:r>
              <a:rPr lang="en-US" sz="3600" b="1" dirty="0">
                <a:latin typeface="Avenir Book" charset="0"/>
                <a:ea typeface="Avenir Book" charset="0"/>
                <a:cs typeface="Avenir Book" charset="0"/>
              </a:rPr>
              <a:t>Listings</a:t>
            </a:r>
            <a:endParaRPr lang="en-US" b="1" dirty="0">
              <a:latin typeface="Avenir Book" charset="0"/>
              <a:ea typeface="Avenir Book" charset="0"/>
              <a:cs typeface="Avenir Book" charset="0"/>
            </a:endParaRPr>
          </a:p>
        </p:txBody>
      </p:sp>
      <p:sp>
        <p:nvSpPr>
          <p:cNvPr id="15" name="TextBox 14"/>
          <p:cNvSpPr txBox="1"/>
          <p:nvPr/>
        </p:nvSpPr>
        <p:spPr>
          <a:xfrm>
            <a:off x="6448790" y="6091464"/>
            <a:ext cx="4610464" cy="646331"/>
          </a:xfrm>
          <a:prstGeom prst="rect">
            <a:avLst/>
          </a:prstGeom>
          <a:noFill/>
        </p:spPr>
        <p:txBody>
          <a:bodyPr wrap="square" rtlCol="0">
            <a:spAutoFit/>
          </a:bodyPr>
          <a:lstStyle/>
          <a:p>
            <a:pPr algn="ctr"/>
            <a:r>
              <a:rPr lang="en-US" sz="3600" b="1" dirty="0">
                <a:latin typeface="Avenir Book" charset="0"/>
                <a:ea typeface="Avenir Book" charset="0"/>
                <a:cs typeface="Avenir Book" charset="0"/>
              </a:rPr>
              <a:t>Everything</a:t>
            </a:r>
            <a:endParaRPr lang="en-US" b="1" dirty="0">
              <a:latin typeface="Avenir Book" charset="0"/>
              <a:ea typeface="Avenir Book" charset="0"/>
              <a:cs typeface="Avenir Book" charset="0"/>
            </a:endParaRPr>
          </a:p>
        </p:txBody>
      </p:sp>
    </p:spTree>
    <p:extLst>
      <p:ext uri="{BB962C8B-B14F-4D97-AF65-F5344CB8AC3E}">
        <p14:creationId xmlns:p14="http://schemas.microsoft.com/office/powerpoint/2010/main" val="2030705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587066" y="1191917"/>
            <a:ext cx="1069098" cy="960355"/>
            <a:chOff x="576072" y="5101510"/>
            <a:chExt cx="1069098" cy="960355"/>
          </a:xfrm>
        </p:grpSpPr>
        <p:sp>
          <p:nvSpPr>
            <p:cNvPr id="40" name="Rectangle 39"/>
            <p:cNvSpPr/>
            <p:nvPr/>
          </p:nvSpPr>
          <p:spPr>
            <a:xfrm>
              <a:off x="576072" y="5101510"/>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76072" y="5227698"/>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6072" y="5353886"/>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76072" y="5480074"/>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76072" y="5606262"/>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76072" y="5732450"/>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576072" y="5858638"/>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76072" y="5984823"/>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4236352" y="1041041"/>
            <a:ext cx="1069098" cy="323816"/>
            <a:chOff x="2109216" y="4854622"/>
            <a:chExt cx="1069098" cy="323816"/>
          </a:xfrm>
        </p:grpSpPr>
        <p:sp>
          <p:nvSpPr>
            <p:cNvPr id="49" name="Rectangle 48"/>
            <p:cNvSpPr/>
            <p:nvPr/>
          </p:nvSpPr>
          <p:spPr>
            <a:xfrm>
              <a:off x="2109216" y="4854622"/>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109216" y="4980810"/>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109216" y="5106998"/>
              <a:ext cx="562781" cy="714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4236352" y="2099921"/>
            <a:ext cx="1069098" cy="203227"/>
            <a:chOff x="2109216" y="5858638"/>
            <a:chExt cx="1069098" cy="203227"/>
          </a:xfrm>
        </p:grpSpPr>
        <p:sp>
          <p:nvSpPr>
            <p:cNvPr id="53" name="Rectangle 52"/>
            <p:cNvSpPr/>
            <p:nvPr/>
          </p:nvSpPr>
          <p:spPr>
            <a:xfrm>
              <a:off x="2109216" y="5858638"/>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109216" y="5984823"/>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4236352" y="1449643"/>
            <a:ext cx="1069098" cy="450256"/>
            <a:chOff x="2109216" y="5263224"/>
            <a:chExt cx="1069098" cy="450256"/>
          </a:xfrm>
        </p:grpSpPr>
        <p:grpSp>
          <p:nvGrpSpPr>
            <p:cNvPr id="56" name="Group 55"/>
            <p:cNvGrpSpPr/>
            <p:nvPr/>
          </p:nvGrpSpPr>
          <p:grpSpPr>
            <a:xfrm>
              <a:off x="2109216" y="5384062"/>
              <a:ext cx="1069098" cy="329418"/>
              <a:chOff x="2109216" y="5352058"/>
              <a:chExt cx="1069098" cy="329418"/>
            </a:xfrm>
          </p:grpSpPr>
          <p:sp>
            <p:nvSpPr>
              <p:cNvPr id="58" name="Rectangle 57"/>
              <p:cNvSpPr/>
              <p:nvPr/>
            </p:nvSpPr>
            <p:spPr>
              <a:xfrm>
                <a:off x="2109216" y="5352058"/>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109216" y="5478246"/>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109216" y="5604434"/>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p:cNvSpPr/>
            <p:nvPr/>
          </p:nvSpPr>
          <p:spPr>
            <a:xfrm>
              <a:off x="2684564" y="5263224"/>
              <a:ext cx="493750" cy="693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5885638" y="1009099"/>
            <a:ext cx="1497163" cy="1325990"/>
            <a:chOff x="4081272" y="4832678"/>
            <a:chExt cx="1497163" cy="1325990"/>
          </a:xfrm>
        </p:grpSpPr>
        <p:sp>
          <p:nvSpPr>
            <p:cNvPr id="62" name="TextBox 61"/>
            <p:cNvSpPr txBox="1"/>
            <p:nvPr/>
          </p:nvSpPr>
          <p:spPr>
            <a:xfrm>
              <a:off x="5162937" y="4832678"/>
              <a:ext cx="415498" cy="369332"/>
            </a:xfrm>
            <a:prstGeom prst="rect">
              <a:avLst/>
            </a:prstGeom>
            <a:noFill/>
          </p:spPr>
          <p:txBody>
            <a:bodyPr wrap="none" rtlCol="0">
              <a:spAutoFit/>
            </a:bodyPr>
            <a:lstStyle/>
            <a:p>
              <a:r>
                <a:rPr lang="en-US" dirty="0">
                  <a:solidFill>
                    <a:srgbClr val="00B0F0"/>
                  </a:solidFill>
                </a:rPr>
                <a:t>✔</a:t>
              </a:r>
            </a:p>
          </p:txBody>
        </p:sp>
        <p:sp>
          <p:nvSpPr>
            <p:cNvPr id="63" name="TextBox 62"/>
            <p:cNvSpPr txBox="1"/>
            <p:nvPr/>
          </p:nvSpPr>
          <p:spPr>
            <a:xfrm>
              <a:off x="5162937" y="5348602"/>
              <a:ext cx="415498" cy="369332"/>
            </a:xfrm>
            <a:prstGeom prst="rect">
              <a:avLst/>
            </a:prstGeom>
            <a:noFill/>
          </p:spPr>
          <p:txBody>
            <a:bodyPr wrap="none" rtlCol="0">
              <a:spAutoFit/>
            </a:bodyPr>
            <a:lstStyle/>
            <a:p>
              <a:r>
                <a:rPr lang="en-US" dirty="0">
                  <a:solidFill>
                    <a:srgbClr val="FF0000"/>
                  </a:solidFill>
                </a:rPr>
                <a:t>✘</a:t>
              </a:r>
            </a:p>
          </p:txBody>
        </p:sp>
        <p:grpSp>
          <p:nvGrpSpPr>
            <p:cNvPr id="64" name="Group 63"/>
            <p:cNvGrpSpPr/>
            <p:nvPr/>
          </p:nvGrpSpPr>
          <p:grpSpPr>
            <a:xfrm>
              <a:off x="4081272" y="5907900"/>
              <a:ext cx="1069098" cy="203227"/>
              <a:chOff x="2109216" y="5858638"/>
              <a:chExt cx="1069098" cy="203227"/>
            </a:xfrm>
            <a:solidFill>
              <a:srgbClr val="00B0F0"/>
            </a:solidFill>
          </p:grpSpPr>
          <p:sp>
            <p:nvSpPr>
              <p:cNvPr id="76" name="Rectangle 75"/>
              <p:cNvSpPr/>
              <p:nvPr/>
            </p:nvSpPr>
            <p:spPr>
              <a:xfrm>
                <a:off x="2109216" y="5858638"/>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2109216" y="5984823"/>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5162937" y="5789336"/>
              <a:ext cx="415498" cy="369332"/>
            </a:xfrm>
            <a:prstGeom prst="rect">
              <a:avLst/>
            </a:prstGeom>
            <a:noFill/>
          </p:spPr>
          <p:txBody>
            <a:bodyPr wrap="none" rtlCol="0">
              <a:spAutoFit/>
            </a:bodyPr>
            <a:lstStyle/>
            <a:p>
              <a:r>
                <a:rPr lang="en-US" dirty="0">
                  <a:solidFill>
                    <a:srgbClr val="00B0F0"/>
                  </a:solidFill>
                </a:rPr>
                <a:t>✔</a:t>
              </a:r>
            </a:p>
          </p:txBody>
        </p:sp>
        <p:grpSp>
          <p:nvGrpSpPr>
            <p:cNvPr id="66" name="Group 65"/>
            <p:cNvGrpSpPr/>
            <p:nvPr/>
          </p:nvGrpSpPr>
          <p:grpSpPr>
            <a:xfrm>
              <a:off x="4081272" y="5264619"/>
              <a:ext cx="1069098" cy="450256"/>
              <a:chOff x="2109216" y="5263224"/>
              <a:chExt cx="1069098" cy="450256"/>
            </a:xfrm>
            <a:solidFill>
              <a:srgbClr val="FF0000"/>
            </a:solidFill>
          </p:grpSpPr>
          <p:grpSp>
            <p:nvGrpSpPr>
              <p:cNvPr id="71" name="Group 70"/>
              <p:cNvGrpSpPr/>
              <p:nvPr/>
            </p:nvGrpSpPr>
            <p:grpSpPr>
              <a:xfrm>
                <a:off x="2109216" y="5384062"/>
                <a:ext cx="1069098" cy="329418"/>
                <a:chOff x="2109216" y="5352058"/>
                <a:chExt cx="1069098" cy="329418"/>
              </a:xfrm>
              <a:grpFill/>
            </p:grpSpPr>
            <p:sp>
              <p:nvSpPr>
                <p:cNvPr id="73" name="Rectangle 72"/>
                <p:cNvSpPr/>
                <p:nvPr/>
              </p:nvSpPr>
              <p:spPr>
                <a:xfrm>
                  <a:off x="2109216" y="5352058"/>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109216" y="5478246"/>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109216" y="5604434"/>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p:cNvSpPr/>
              <p:nvPr/>
            </p:nvSpPr>
            <p:spPr>
              <a:xfrm>
                <a:off x="2684564" y="5263224"/>
                <a:ext cx="493750" cy="693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4081272" y="4848842"/>
              <a:ext cx="1069098" cy="323816"/>
              <a:chOff x="2109216" y="4854622"/>
              <a:chExt cx="1069098" cy="323816"/>
            </a:xfrm>
            <a:solidFill>
              <a:srgbClr val="00B0F0"/>
            </a:solidFill>
          </p:grpSpPr>
          <p:sp>
            <p:nvSpPr>
              <p:cNvPr id="68" name="Rectangle 67"/>
              <p:cNvSpPr/>
              <p:nvPr/>
            </p:nvSpPr>
            <p:spPr>
              <a:xfrm>
                <a:off x="2109216" y="4854622"/>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2109216" y="4980810"/>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109216" y="5106998"/>
                <a:ext cx="562781" cy="7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p:cNvGrpSpPr/>
          <p:nvPr/>
        </p:nvGrpSpPr>
        <p:grpSpPr>
          <a:xfrm>
            <a:off x="7962988" y="1191917"/>
            <a:ext cx="1855575" cy="960355"/>
            <a:chOff x="5951994" y="5053090"/>
            <a:chExt cx="1855575" cy="960355"/>
          </a:xfrm>
        </p:grpSpPr>
        <p:grpSp>
          <p:nvGrpSpPr>
            <p:cNvPr id="79" name="Group 78"/>
            <p:cNvGrpSpPr/>
            <p:nvPr/>
          </p:nvGrpSpPr>
          <p:grpSpPr>
            <a:xfrm>
              <a:off x="5951994" y="5053090"/>
              <a:ext cx="1069098" cy="960355"/>
              <a:chOff x="576072" y="5101510"/>
              <a:chExt cx="1069098" cy="960355"/>
            </a:xfrm>
          </p:grpSpPr>
          <p:sp>
            <p:nvSpPr>
              <p:cNvPr id="87" name="Rectangle 86"/>
              <p:cNvSpPr/>
              <p:nvPr/>
            </p:nvSpPr>
            <p:spPr>
              <a:xfrm>
                <a:off x="576072" y="5101510"/>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576072" y="5227698"/>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76072" y="5353886"/>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76072" y="5480074"/>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76072" y="5606262"/>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76072" y="5732450"/>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576072" y="5858638"/>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576072" y="5984823"/>
                <a:ext cx="1069098" cy="770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5951994" y="5308140"/>
              <a:ext cx="1069098" cy="450256"/>
              <a:chOff x="2109216" y="5263224"/>
              <a:chExt cx="1069098" cy="450256"/>
            </a:xfrm>
            <a:solidFill>
              <a:srgbClr val="FF0000"/>
            </a:solidFill>
          </p:grpSpPr>
          <p:grpSp>
            <p:nvGrpSpPr>
              <p:cNvPr id="82" name="Group 81"/>
              <p:cNvGrpSpPr/>
              <p:nvPr/>
            </p:nvGrpSpPr>
            <p:grpSpPr>
              <a:xfrm>
                <a:off x="2109216" y="5384062"/>
                <a:ext cx="1069098" cy="329418"/>
                <a:chOff x="2109216" y="5352058"/>
                <a:chExt cx="1069098" cy="329418"/>
              </a:xfrm>
              <a:grpFill/>
            </p:grpSpPr>
            <p:sp>
              <p:nvSpPr>
                <p:cNvPr id="84" name="Rectangle 83"/>
                <p:cNvSpPr/>
                <p:nvPr/>
              </p:nvSpPr>
              <p:spPr>
                <a:xfrm>
                  <a:off x="2109216" y="5352058"/>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109216" y="5478246"/>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109216" y="5604434"/>
                  <a:ext cx="1069098" cy="770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82"/>
              <p:cNvSpPr/>
              <p:nvPr/>
            </p:nvSpPr>
            <p:spPr>
              <a:xfrm>
                <a:off x="2684564" y="5263224"/>
                <a:ext cx="493750" cy="693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ular Callout 80"/>
            <p:cNvSpPr/>
            <p:nvPr/>
          </p:nvSpPr>
          <p:spPr>
            <a:xfrm>
              <a:off x="7153656" y="5318670"/>
              <a:ext cx="653913" cy="236496"/>
            </a:xfrm>
            <a:prstGeom prst="wedgeRectCallout">
              <a:avLst>
                <a:gd name="adj1" fmla="val -58895"/>
                <a:gd name="adj2" fmla="val 19031"/>
              </a:avLst>
            </a:prstGeom>
            <a:solidFill>
              <a:schemeClr val="bg1">
                <a:lumMod val="9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Seg</a:t>
              </a:r>
            </a:p>
          </p:txBody>
        </p:sp>
      </p:grpSp>
      <p:cxnSp>
        <p:nvCxnSpPr>
          <p:cNvPr id="95" name="Straight Arrow Connector 94"/>
          <p:cNvCxnSpPr/>
          <p:nvPr/>
        </p:nvCxnSpPr>
        <p:spPr>
          <a:xfrm>
            <a:off x="3789739" y="1672094"/>
            <a:ext cx="313038" cy="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5439025" y="1672094"/>
            <a:ext cx="313038" cy="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516376" y="1672094"/>
            <a:ext cx="313038" cy="0"/>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2187874" y="2308599"/>
            <a:ext cx="1867482" cy="338554"/>
          </a:xfrm>
          <a:prstGeom prst="rect">
            <a:avLst/>
          </a:prstGeom>
          <a:noFill/>
        </p:spPr>
        <p:txBody>
          <a:bodyPr wrap="square" rtlCol="0">
            <a:spAutoFit/>
          </a:bodyPr>
          <a:lstStyle/>
          <a:p>
            <a:pPr algn="ctr"/>
            <a:r>
              <a:rPr lang="en-US" sz="1600" dirty="0">
                <a:latin typeface="Raleway" charset="0"/>
                <a:ea typeface="Raleway" charset="0"/>
                <a:cs typeface="Raleway" charset="0"/>
              </a:rPr>
              <a:t>1. User Input</a:t>
            </a:r>
          </a:p>
        </p:txBody>
      </p:sp>
      <p:sp>
        <p:nvSpPr>
          <p:cNvPr id="99" name="TextBox 98"/>
          <p:cNvSpPr txBox="1"/>
          <p:nvPr/>
        </p:nvSpPr>
        <p:spPr>
          <a:xfrm>
            <a:off x="3837160" y="2308599"/>
            <a:ext cx="1867482" cy="584775"/>
          </a:xfrm>
          <a:prstGeom prst="rect">
            <a:avLst/>
          </a:prstGeom>
          <a:noFill/>
        </p:spPr>
        <p:txBody>
          <a:bodyPr wrap="square" rtlCol="0">
            <a:spAutoFit/>
          </a:bodyPr>
          <a:lstStyle/>
          <a:p>
            <a:pPr algn="ctr"/>
            <a:r>
              <a:rPr lang="en-US" sz="1600" dirty="0">
                <a:latin typeface="Raleway" charset="0"/>
                <a:ea typeface="Raleway" charset="0"/>
                <a:cs typeface="Raleway" charset="0"/>
              </a:rPr>
              <a:t>2. </a:t>
            </a:r>
            <a:r>
              <a:rPr lang="en-US" sz="1600" b="1" dirty="0">
                <a:latin typeface="Raleway" charset="0"/>
                <a:ea typeface="Raleway" charset="0"/>
                <a:cs typeface="Raleway" charset="0"/>
              </a:rPr>
              <a:t>Segment</a:t>
            </a:r>
          </a:p>
          <a:p>
            <a:pPr algn="ctr"/>
            <a:endParaRPr lang="en-US" sz="1600" b="1" dirty="0">
              <a:latin typeface="Raleway" charset="0"/>
              <a:ea typeface="Raleway" charset="0"/>
              <a:cs typeface="Raleway" charset="0"/>
            </a:endParaRPr>
          </a:p>
        </p:txBody>
      </p:sp>
      <p:sp>
        <p:nvSpPr>
          <p:cNvPr id="100" name="TextBox 99"/>
          <p:cNvSpPr txBox="1"/>
          <p:nvPr/>
        </p:nvSpPr>
        <p:spPr>
          <a:xfrm>
            <a:off x="5486446" y="2308599"/>
            <a:ext cx="1867482" cy="338554"/>
          </a:xfrm>
          <a:prstGeom prst="rect">
            <a:avLst/>
          </a:prstGeom>
          <a:noFill/>
        </p:spPr>
        <p:txBody>
          <a:bodyPr wrap="square" rtlCol="0">
            <a:spAutoFit/>
          </a:bodyPr>
          <a:lstStyle/>
          <a:p>
            <a:pPr algn="ctr"/>
            <a:r>
              <a:rPr lang="en-US" sz="1600" dirty="0">
                <a:latin typeface="Raleway" charset="0"/>
                <a:ea typeface="Raleway" charset="0"/>
                <a:cs typeface="Raleway" charset="0"/>
              </a:rPr>
              <a:t>3. </a:t>
            </a:r>
            <a:r>
              <a:rPr lang="en-US" sz="1600" b="1" dirty="0">
                <a:latin typeface="Raleway" charset="0"/>
                <a:ea typeface="Raleway" charset="0"/>
                <a:cs typeface="Raleway" charset="0"/>
              </a:rPr>
              <a:t>Predict</a:t>
            </a:r>
            <a:r>
              <a:rPr lang="en-US" sz="1600" dirty="0">
                <a:latin typeface="Raleway" charset="0"/>
                <a:ea typeface="Raleway" charset="0"/>
                <a:cs typeface="Raleway" charset="0"/>
              </a:rPr>
              <a:t> Quality</a:t>
            </a:r>
          </a:p>
        </p:txBody>
      </p:sp>
      <p:sp>
        <p:nvSpPr>
          <p:cNvPr id="101" name="TextBox 100"/>
          <p:cNvSpPr txBox="1"/>
          <p:nvPr/>
        </p:nvSpPr>
        <p:spPr>
          <a:xfrm>
            <a:off x="7142356" y="2302788"/>
            <a:ext cx="3006211" cy="584775"/>
          </a:xfrm>
          <a:prstGeom prst="rect">
            <a:avLst/>
          </a:prstGeom>
          <a:noFill/>
        </p:spPr>
        <p:txBody>
          <a:bodyPr wrap="square" rtlCol="0">
            <a:spAutoFit/>
          </a:bodyPr>
          <a:lstStyle/>
          <a:p>
            <a:pPr algn="ctr"/>
            <a:r>
              <a:rPr lang="en-US" sz="1600" dirty="0">
                <a:latin typeface="Raleway" charset="0"/>
                <a:ea typeface="Raleway" charset="0"/>
                <a:cs typeface="Raleway" charset="0"/>
              </a:rPr>
              <a:t>4. </a:t>
            </a:r>
            <a:r>
              <a:rPr lang="en-US" sz="1600" b="1" dirty="0">
                <a:latin typeface="Raleway" charset="0"/>
                <a:ea typeface="Raleway" charset="0"/>
                <a:cs typeface="Raleway" charset="0"/>
              </a:rPr>
              <a:t>Explain</a:t>
            </a:r>
            <a:r>
              <a:rPr lang="en-US" sz="1600" dirty="0">
                <a:latin typeface="Raleway" charset="0"/>
                <a:ea typeface="Raleway" charset="0"/>
                <a:cs typeface="Raleway" charset="0"/>
              </a:rPr>
              <a:t> how to improve segments &amp; overall document</a:t>
            </a:r>
          </a:p>
        </p:txBody>
      </p:sp>
      <p:sp>
        <p:nvSpPr>
          <p:cNvPr id="102" name="Title 1"/>
          <p:cNvSpPr txBox="1">
            <a:spLocks/>
          </p:cNvSpPr>
          <p:nvPr/>
        </p:nvSpPr>
        <p:spPr>
          <a:xfrm>
            <a:off x="0" y="93617"/>
            <a:ext cx="12192000" cy="6690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latin typeface="Avenir Book" charset="0"/>
                <a:ea typeface="Avenir Book" charset="0"/>
                <a:cs typeface="Avenir Book" charset="0"/>
              </a:rPr>
              <a:t>Putting it all Together</a:t>
            </a:r>
            <a:endParaRPr lang="en-US" sz="3500" dirty="0">
              <a:latin typeface="Avenir Book" charset="0"/>
              <a:ea typeface="Avenir Book" charset="0"/>
              <a:cs typeface="Avenir Book" charset="0"/>
            </a:endParaRPr>
          </a:p>
        </p:txBody>
      </p:sp>
      <p:sp>
        <p:nvSpPr>
          <p:cNvPr id="103" name="Rectangular Callout 102"/>
          <p:cNvSpPr/>
          <p:nvPr/>
        </p:nvSpPr>
        <p:spPr>
          <a:xfrm>
            <a:off x="8390741" y="762711"/>
            <a:ext cx="653913" cy="247289"/>
          </a:xfrm>
          <a:prstGeom prst="wedgeRectCallout">
            <a:avLst>
              <a:gd name="adj1" fmla="val 2276"/>
              <a:gd name="adj2" fmla="val 99546"/>
            </a:avLst>
          </a:prstGeom>
          <a:solidFill>
            <a:schemeClr val="bg1">
              <a:lumMod val="9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Doc </a:t>
            </a:r>
          </a:p>
        </p:txBody>
      </p:sp>
      <p:pic>
        <p:nvPicPr>
          <p:cNvPr id="104" name="Picture 103"/>
          <p:cNvPicPr>
            <a:picLocks noChangeAspect="1"/>
          </p:cNvPicPr>
          <p:nvPr/>
        </p:nvPicPr>
        <p:blipFill>
          <a:blip r:embed="rId3"/>
          <a:stretch>
            <a:fillRect/>
          </a:stretch>
        </p:blipFill>
        <p:spPr>
          <a:xfrm>
            <a:off x="4056838" y="4058072"/>
            <a:ext cx="3657600" cy="1781175"/>
          </a:xfrm>
          <a:prstGeom prst="rect">
            <a:avLst/>
          </a:prstGeom>
        </p:spPr>
      </p:pic>
      <p:sp>
        <p:nvSpPr>
          <p:cNvPr id="105" name="Title 1"/>
          <p:cNvSpPr txBox="1">
            <a:spLocks/>
          </p:cNvSpPr>
          <p:nvPr/>
        </p:nvSpPr>
        <p:spPr>
          <a:xfrm>
            <a:off x="-210362" y="3148688"/>
            <a:ext cx="12192000" cy="6690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Amazon Example</a:t>
            </a:r>
            <a:endParaRPr lang="en-US" sz="3600" dirty="0"/>
          </a:p>
        </p:txBody>
      </p:sp>
      <p:sp>
        <p:nvSpPr>
          <p:cNvPr id="106" name="Rectangle 105"/>
          <p:cNvSpPr/>
          <p:nvPr/>
        </p:nvSpPr>
        <p:spPr>
          <a:xfrm>
            <a:off x="4102777" y="678181"/>
            <a:ext cx="6150704" cy="25897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itle 1"/>
          <p:cNvSpPr txBox="1">
            <a:spLocks/>
          </p:cNvSpPr>
          <p:nvPr/>
        </p:nvSpPr>
        <p:spPr>
          <a:xfrm>
            <a:off x="-210362" y="3148688"/>
            <a:ext cx="12192000" cy="6690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Amazon Example</a:t>
            </a:r>
            <a:endParaRPr lang="en-US" sz="3600" dirty="0"/>
          </a:p>
        </p:txBody>
      </p:sp>
      <p:sp>
        <p:nvSpPr>
          <p:cNvPr id="108" name="Rectangle 107"/>
          <p:cNvSpPr/>
          <p:nvPr/>
        </p:nvSpPr>
        <p:spPr>
          <a:xfrm>
            <a:off x="1653141" y="875663"/>
            <a:ext cx="2078093" cy="230825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5420005" y="719898"/>
            <a:ext cx="4936107" cy="2494042"/>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974" y="3833125"/>
            <a:ext cx="3621328" cy="759078"/>
          </a:xfrm>
          <a:prstGeom prst="rect">
            <a:avLst/>
          </a:prstGeom>
        </p:spPr>
      </p:pic>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3170" y="4811736"/>
            <a:ext cx="3628353" cy="412312"/>
          </a:xfrm>
          <a:prstGeom prst="rect">
            <a:avLst/>
          </a:prstGeom>
        </p:spPr>
      </p:pic>
      <p:pic>
        <p:nvPicPr>
          <p:cNvPr id="112" name="Picture 1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4072" y="5486965"/>
            <a:ext cx="3623132" cy="570039"/>
          </a:xfrm>
          <a:prstGeom prst="rect">
            <a:avLst/>
          </a:prstGeom>
        </p:spPr>
      </p:pic>
      <p:sp>
        <p:nvSpPr>
          <p:cNvPr id="113" name="Rectangle 112"/>
          <p:cNvSpPr/>
          <p:nvPr/>
        </p:nvSpPr>
        <p:spPr>
          <a:xfrm>
            <a:off x="1653141" y="875663"/>
            <a:ext cx="3713613" cy="230825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7298796" y="659337"/>
            <a:ext cx="3154309" cy="253706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7772178" y="4531614"/>
            <a:ext cx="595035" cy="707886"/>
          </a:xfrm>
          <a:prstGeom prst="rect">
            <a:avLst/>
          </a:prstGeom>
          <a:noFill/>
        </p:spPr>
        <p:txBody>
          <a:bodyPr wrap="none" rtlCol="0">
            <a:spAutoFit/>
          </a:bodyPr>
          <a:lstStyle/>
          <a:p>
            <a:r>
              <a:rPr lang="en-US" sz="4000" dirty="0">
                <a:solidFill>
                  <a:srgbClr val="00B0F0"/>
                </a:solidFill>
              </a:rPr>
              <a:t>✔</a:t>
            </a:r>
          </a:p>
        </p:txBody>
      </p:sp>
      <p:sp>
        <p:nvSpPr>
          <p:cNvPr id="116" name="TextBox 115"/>
          <p:cNvSpPr txBox="1"/>
          <p:nvPr/>
        </p:nvSpPr>
        <p:spPr>
          <a:xfrm>
            <a:off x="7758675" y="3777223"/>
            <a:ext cx="603050" cy="707886"/>
          </a:xfrm>
          <a:prstGeom prst="rect">
            <a:avLst/>
          </a:prstGeom>
          <a:noFill/>
        </p:spPr>
        <p:txBody>
          <a:bodyPr wrap="none" rtlCol="0">
            <a:spAutoFit/>
          </a:bodyPr>
          <a:lstStyle/>
          <a:p>
            <a:r>
              <a:rPr lang="en-US" sz="4000" dirty="0">
                <a:solidFill>
                  <a:srgbClr val="FF0000"/>
                </a:solidFill>
              </a:rPr>
              <a:t>✘</a:t>
            </a:r>
          </a:p>
        </p:txBody>
      </p:sp>
      <p:sp>
        <p:nvSpPr>
          <p:cNvPr id="117" name="TextBox 116"/>
          <p:cNvSpPr txBox="1"/>
          <p:nvPr/>
        </p:nvSpPr>
        <p:spPr>
          <a:xfrm>
            <a:off x="7758769" y="5418041"/>
            <a:ext cx="603050" cy="707886"/>
          </a:xfrm>
          <a:prstGeom prst="rect">
            <a:avLst/>
          </a:prstGeom>
          <a:noFill/>
        </p:spPr>
        <p:txBody>
          <a:bodyPr wrap="none" rtlCol="0">
            <a:spAutoFit/>
          </a:bodyPr>
          <a:lstStyle/>
          <a:p>
            <a:r>
              <a:rPr lang="en-US" sz="4000" dirty="0">
                <a:solidFill>
                  <a:srgbClr val="FF0000"/>
                </a:solidFill>
              </a:rPr>
              <a:t>✘</a:t>
            </a:r>
          </a:p>
        </p:txBody>
      </p:sp>
      <p:sp>
        <p:nvSpPr>
          <p:cNvPr id="118" name="Rectangle 117"/>
          <p:cNvSpPr/>
          <p:nvPr/>
        </p:nvSpPr>
        <p:spPr>
          <a:xfrm>
            <a:off x="1502695" y="802281"/>
            <a:ext cx="5851233" cy="230825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p:cNvPicPr>
            <a:picLocks noChangeAspect="1"/>
          </p:cNvPicPr>
          <p:nvPr/>
        </p:nvPicPr>
        <p:blipFill rotWithShape="1">
          <a:blip r:embed="rId7"/>
          <a:srcRect l="1119" r="35334" b="26356"/>
          <a:stretch/>
        </p:blipFill>
        <p:spPr>
          <a:xfrm>
            <a:off x="4085906" y="3827292"/>
            <a:ext cx="3237471" cy="1968887"/>
          </a:xfrm>
          <a:prstGeom prst="rect">
            <a:avLst/>
          </a:prstGeom>
        </p:spPr>
      </p:pic>
      <p:grpSp>
        <p:nvGrpSpPr>
          <p:cNvPr id="120" name="Group 119"/>
          <p:cNvGrpSpPr/>
          <p:nvPr/>
        </p:nvGrpSpPr>
        <p:grpSpPr>
          <a:xfrm>
            <a:off x="7478845" y="3833929"/>
            <a:ext cx="1736489" cy="676308"/>
            <a:chOff x="9686917" y="5340041"/>
            <a:chExt cx="1647408" cy="1064637"/>
          </a:xfrm>
        </p:grpSpPr>
        <p:sp>
          <p:nvSpPr>
            <p:cNvPr id="121" name="Rectangle 120"/>
            <p:cNvSpPr/>
            <p:nvPr/>
          </p:nvSpPr>
          <p:spPr>
            <a:xfrm>
              <a:off x="9818563" y="5340041"/>
              <a:ext cx="1515762" cy="1063014"/>
            </a:xfrm>
            <a:prstGeom prst="rect">
              <a:avLst/>
            </a:prstGeom>
            <a:solidFill>
              <a:srgbClr val="F0EE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2" name="Rectangle 121"/>
            <p:cNvSpPr/>
            <p:nvPr/>
          </p:nvSpPr>
          <p:spPr>
            <a:xfrm>
              <a:off x="9686917" y="5341664"/>
              <a:ext cx="129267" cy="1063014"/>
            </a:xfrm>
            <a:prstGeom prst="rect">
              <a:avLst/>
            </a:prstGeom>
            <a:solidFill>
              <a:srgbClr val="FEDBD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rgbClr val="DB0000"/>
                </a:solidFill>
              </a:endParaRPr>
            </a:p>
          </p:txBody>
        </p:sp>
      </p:grpSp>
      <p:grpSp>
        <p:nvGrpSpPr>
          <p:cNvPr id="123" name="Group 122"/>
          <p:cNvGrpSpPr/>
          <p:nvPr/>
        </p:nvGrpSpPr>
        <p:grpSpPr>
          <a:xfrm>
            <a:off x="7478847" y="5005670"/>
            <a:ext cx="1736488" cy="540789"/>
            <a:chOff x="9686918" y="5340041"/>
            <a:chExt cx="1647407" cy="1064635"/>
          </a:xfrm>
        </p:grpSpPr>
        <p:sp>
          <p:nvSpPr>
            <p:cNvPr id="124" name="Rectangle 123"/>
            <p:cNvSpPr/>
            <p:nvPr/>
          </p:nvSpPr>
          <p:spPr>
            <a:xfrm>
              <a:off x="9818563" y="5340041"/>
              <a:ext cx="1515762" cy="1063014"/>
            </a:xfrm>
            <a:prstGeom prst="rect">
              <a:avLst/>
            </a:prstGeom>
            <a:solidFill>
              <a:srgbClr val="F0EE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5" name="Rectangle 124"/>
            <p:cNvSpPr/>
            <p:nvPr/>
          </p:nvSpPr>
          <p:spPr>
            <a:xfrm>
              <a:off x="9686918" y="5341662"/>
              <a:ext cx="129267" cy="1063014"/>
            </a:xfrm>
            <a:prstGeom prst="rect">
              <a:avLst/>
            </a:prstGeom>
            <a:solidFill>
              <a:srgbClr val="FEDBD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26" name="Group 125"/>
          <p:cNvGrpSpPr/>
          <p:nvPr/>
        </p:nvGrpSpPr>
        <p:grpSpPr>
          <a:xfrm>
            <a:off x="4128336" y="6017425"/>
            <a:ext cx="3195043" cy="676307"/>
            <a:chOff x="9610327" y="5340041"/>
            <a:chExt cx="3031138" cy="1064635"/>
          </a:xfrm>
        </p:grpSpPr>
        <p:sp>
          <p:nvSpPr>
            <p:cNvPr id="127" name="Rectangle 126"/>
            <p:cNvSpPr/>
            <p:nvPr/>
          </p:nvSpPr>
          <p:spPr>
            <a:xfrm>
              <a:off x="9741971" y="5340041"/>
              <a:ext cx="2899494" cy="1063014"/>
            </a:xfrm>
            <a:prstGeom prst="rect">
              <a:avLst/>
            </a:prstGeom>
            <a:solidFill>
              <a:srgbClr val="F0EEE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8" name="Rectangle 127"/>
            <p:cNvSpPr/>
            <p:nvPr/>
          </p:nvSpPr>
          <p:spPr>
            <a:xfrm>
              <a:off x="9610327" y="5341662"/>
              <a:ext cx="129267" cy="1063014"/>
            </a:xfrm>
            <a:prstGeom prst="rect">
              <a:avLst/>
            </a:prstGeom>
            <a:solidFill>
              <a:srgbClr val="FEDBD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29" name="TextBox 128"/>
          <p:cNvSpPr txBox="1"/>
          <p:nvPr/>
        </p:nvSpPr>
        <p:spPr>
          <a:xfrm>
            <a:off x="7615104" y="3819083"/>
            <a:ext cx="1719547" cy="707886"/>
          </a:xfrm>
          <a:prstGeom prst="rect">
            <a:avLst/>
          </a:prstGeom>
          <a:noFill/>
        </p:spPr>
        <p:txBody>
          <a:bodyPr wrap="square" rtlCol="0">
            <a:spAutoFit/>
          </a:bodyPr>
          <a:lstStyle/>
          <a:p>
            <a:r>
              <a:rPr lang="en-US" sz="1000" dirty="0">
                <a:latin typeface="Raleway" charset="0"/>
                <a:ea typeface="Raleway" charset="0"/>
                <a:cs typeface="Raleway" charset="0"/>
              </a:rPr>
              <a:t>This segment may be ambiguous or difficult or difficult to understand.</a:t>
            </a:r>
          </a:p>
          <a:p>
            <a:r>
              <a:rPr lang="en-US" sz="1000" dirty="0">
                <a:latin typeface="Raleway" charset="0"/>
                <a:ea typeface="Raleway" charset="0"/>
                <a:cs typeface="Raleway" charset="0"/>
              </a:rPr>
              <a:t>Try revising it for clarity.</a:t>
            </a:r>
          </a:p>
        </p:txBody>
      </p:sp>
      <p:sp>
        <p:nvSpPr>
          <p:cNvPr id="130" name="TextBox 129"/>
          <p:cNvSpPr txBox="1"/>
          <p:nvPr/>
        </p:nvSpPr>
        <p:spPr>
          <a:xfrm>
            <a:off x="7546975" y="5014026"/>
            <a:ext cx="1719547" cy="553998"/>
          </a:xfrm>
          <a:prstGeom prst="rect">
            <a:avLst/>
          </a:prstGeom>
          <a:noFill/>
        </p:spPr>
        <p:txBody>
          <a:bodyPr wrap="square" rtlCol="0">
            <a:spAutoFit/>
          </a:bodyPr>
          <a:lstStyle/>
          <a:p>
            <a:r>
              <a:rPr lang="en-US" sz="1000" dirty="0">
                <a:latin typeface="Raleway" charset="0"/>
                <a:ea typeface="Raleway" charset="0"/>
                <a:cs typeface="Raleway" charset="0"/>
              </a:rPr>
              <a:t>This segment might be too emotional. Try being more balanced. </a:t>
            </a:r>
          </a:p>
        </p:txBody>
      </p:sp>
      <p:sp>
        <p:nvSpPr>
          <p:cNvPr id="131" name="TextBox 130"/>
          <p:cNvSpPr txBox="1"/>
          <p:nvPr/>
        </p:nvSpPr>
        <p:spPr>
          <a:xfrm>
            <a:off x="4242092" y="6139219"/>
            <a:ext cx="2925098" cy="553998"/>
          </a:xfrm>
          <a:prstGeom prst="rect">
            <a:avLst/>
          </a:prstGeom>
          <a:noFill/>
        </p:spPr>
        <p:txBody>
          <a:bodyPr wrap="square" rtlCol="0">
            <a:spAutoFit/>
          </a:bodyPr>
          <a:lstStyle/>
          <a:p>
            <a:r>
              <a:rPr lang="en-US" sz="1000" dirty="0">
                <a:latin typeface="Raleway" charset="0"/>
                <a:ea typeface="Raleway" charset="0"/>
                <a:cs typeface="Raleway" charset="0"/>
              </a:rPr>
              <a:t>This review could be expanded. Try discussing more topics such as: speed, usability, or display.</a:t>
            </a:r>
          </a:p>
          <a:p>
            <a:endParaRPr lang="en-US" sz="1000" dirty="0">
              <a:latin typeface="Raleway" charset="0"/>
              <a:ea typeface="Raleway" charset="0"/>
              <a:cs typeface="Raleway" charset="0"/>
            </a:endParaRPr>
          </a:p>
        </p:txBody>
      </p:sp>
      <p:sp>
        <p:nvSpPr>
          <p:cNvPr id="132" name="TextBox 131"/>
          <p:cNvSpPr txBox="1"/>
          <p:nvPr/>
        </p:nvSpPr>
        <p:spPr>
          <a:xfrm rot="16200000">
            <a:off x="7177432" y="4066097"/>
            <a:ext cx="713323" cy="261610"/>
          </a:xfrm>
          <a:prstGeom prst="rect">
            <a:avLst/>
          </a:prstGeom>
          <a:noFill/>
        </p:spPr>
        <p:txBody>
          <a:bodyPr wrap="square" rtlCol="0">
            <a:spAutoFit/>
          </a:bodyPr>
          <a:lstStyle/>
          <a:p>
            <a:pPr algn="ctr"/>
            <a:r>
              <a:rPr lang="en-US" sz="1100" dirty="0" err="1">
                <a:solidFill>
                  <a:srgbClr val="FA4848"/>
                </a:solidFill>
              </a:rPr>
              <a:t>seg</a:t>
            </a:r>
            <a:endParaRPr lang="en-US" dirty="0">
              <a:solidFill>
                <a:srgbClr val="FA4848"/>
              </a:solidFill>
            </a:endParaRPr>
          </a:p>
        </p:txBody>
      </p:sp>
      <p:sp>
        <p:nvSpPr>
          <p:cNvPr id="133" name="TextBox 132"/>
          <p:cNvSpPr txBox="1"/>
          <p:nvPr/>
        </p:nvSpPr>
        <p:spPr>
          <a:xfrm rot="16200000">
            <a:off x="7177433" y="5139953"/>
            <a:ext cx="713323" cy="261610"/>
          </a:xfrm>
          <a:prstGeom prst="rect">
            <a:avLst/>
          </a:prstGeom>
          <a:noFill/>
        </p:spPr>
        <p:txBody>
          <a:bodyPr wrap="square" rtlCol="0">
            <a:spAutoFit/>
          </a:bodyPr>
          <a:lstStyle/>
          <a:p>
            <a:pPr algn="ctr"/>
            <a:r>
              <a:rPr lang="en-US" sz="1100" dirty="0" err="1">
                <a:solidFill>
                  <a:srgbClr val="FA4848"/>
                </a:solidFill>
              </a:rPr>
              <a:t>seg</a:t>
            </a:r>
            <a:endParaRPr lang="en-US" dirty="0">
              <a:solidFill>
                <a:srgbClr val="FA4848"/>
              </a:solidFill>
            </a:endParaRPr>
          </a:p>
        </p:txBody>
      </p:sp>
      <p:sp>
        <p:nvSpPr>
          <p:cNvPr id="134" name="TextBox 133"/>
          <p:cNvSpPr txBox="1"/>
          <p:nvPr/>
        </p:nvSpPr>
        <p:spPr>
          <a:xfrm rot="16200000">
            <a:off x="3788497" y="6224257"/>
            <a:ext cx="800270" cy="261610"/>
          </a:xfrm>
          <a:prstGeom prst="rect">
            <a:avLst/>
          </a:prstGeom>
          <a:noFill/>
        </p:spPr>
        <p:txBody>
          <a:bodyPr wrap="square" rtlCol="0">
            <a:spAutoFit/>
          </a:bodyPr>
          <a:lstStyle/>
          <a:p>
            <a:pPr algn="ctr"/>
            <a:r>
              <a:rPr lang="en-US" sz="1050" dirty="0">
                <a:solidFill>
                  <a:srgbClr val="FA4848"/>
                </a:solidFill>
              </a:rPr>
              <a:t>doc</a:t>
            </a:r>
          </a:p>
        </p:txBody>
      </p:sp>
    </p:spTree>
    <p:extLst>
      <p:ext uri="{BB962C8B-B14F-4D97-AF65-F5344CB8AC3E}">
        <p14:creationId xmlns:p14="http://schemas.microsoft.com/office/powerpoint/2010/main" val="55006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1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17"/>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34"/>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110"/>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11"/>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animBg="1"/>
      <p:bldP spid="106" grpId="1" animBg="1"/>
      <p:bldP spid="107" grpId="0"/>
      <p:bldP spid="108" grpId="0" animBg="1"/>
      <p:bldP spid="108" grpId="1" animBg="1"/>
      <p:bldP spid="109" grpId="0" animBg="1"/>
      <p:bldP spid="109" grpId="1" animBg="1"/>
      <p:bldP spid="113" grpId="0" animBg="1"/>
      <p:bldP spid="113" grpId="1" animBg="1"/>
      <p:bldP spid="114" grpId="0" animBg="1"/>
      <p:bldP spid="114" grpId="1" animBg="1"/>
      <p:bldP spid="115" grpId="0"/>
      <p:bldP spid="115" grpId="1"/>
      <p:bldP spid="116" grpId="0"/>
      <p:bldP spid="116" grpId="1"/>
      <p:bldP spid="117" grpId="0"/>
      <p:bldP spid="117" grpId="1"/>
      <p:bldP spid="118" grpId="0" animBg="1"/>
      <p:bldP spid="129" grpId="0"/>
      <p:bldP spid="130" grpId="0"/>
      <p:bldP spid="131" grpId="0"/>
      <p:bldP spid="132" grpId="0"/>
      <p:bldP spid="133" grpId="0"/>
      <p:bldP spid="1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28457" y="131002"/>
            <a:ext cx="6400800" cy="990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venir Book" charset="0"/>
                <a:ea typeface="Avenir Book" charset="0"/>
                <a:cs typeface="Avenir Book" charset="0"/>
              </a:rPr>
              <a:t>Evaluation</a:t>
            </a:r>
          </a:p>
        </p:txBody>
      </p:sp>
      <p:sp>
        <p:nvSpPr>
          <p:cNvPr id="4" name="TextBox 3"/>
          <p:cNvSpPr txBox="1"/>
          <p:nvPr/>
        </p:nvSpPr>
        <p:spPr>
          <a:xfrm>
            <a:off x="624216" y="1198448"/>
            <a:ext cx="11949127" cy="1015663"/>
          </a:xfrm>
          <a:prstGeom prst="rect">
            <a:avLst/>
          </a:prstGeom>
          <a:solidFill>
            <a:schemeClr val="bg1"/>
          </a:solidFill>
        </p:spPr>
        <p:txBody>
          <a:bodyPr wrap="square" rtlCol="0">
            <a:spAutoFit/>
          </a:bodyPr>
          <a:lstStyle/>
          <a:p>
            <a:r>
              <a:rPr lang="en-US" sz="3000" dirty="0">
                <a:latin typeface="Avenir Book" charset="0"/>
                <a:ea typeface="Avenir Book" charset="0"/>
                <a:cs typeface="Avenir Book" charset="0"/>
              </a:rPr>
              <a:t>Does our approach improve quality?</a:t>
            </a:r>
          </a:p>
          <a:p>
            <a:r>
              <a:rPr lang="en-US" sz="3000" dirty="0">
                <a:latin typeface="Avenir Book" charset="0"/>
                <a:ea typeface="Avenir Book" charset="0"/>
                <a:cs typeface="Avenir Book" charset="0"/>
              </a:rPr>
              <a:t>Why?</a:t>
            </a:r>
          </a:p>
        </p:txBody>
      </p:sp>
      <p:pic>
        <p:nvPicPr>
          <p:cNvPr id="8" name="Picture 7" descr="Image result for amaz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9031" y="2884148"/>
            <a:ext cx="3371058" cy="12351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airbn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5888" y="2884148"/>
            <a:ext cx="3173962" cy="991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0318" y="4550959"/>
            <a:ext cx="4808483" cy="954107"/>
          </a:xfrm>
          <a:prstGeom prst="rect">
            <a:avLst/>
          </a:prstGeom>
          <a:noFill/>
        </p:spPr>
        <p:txBody>
          <a:bodyPr wrap="square" rtlCol="0">
            <a:spAutoFit/>
          </a:bodyPr>
          <a:lstStyle/>
          <a:p>
            <a:pPr algn="ctr"/>
            <a:r>
              <a:rPr lang="en-US" sz="2800" dirty="0">
                <a:latin typeface="Avenir Book" charset="0"/>
                <a:ea typeface="Avenir Book" charset="0"/>
                <a:cs typeface="Avenir Book" charset="0"/>
              </a:rPr>
              <a:t>Write a review of a product you’ve owned</a:t>
            </a:r>
          </a:p>
        </p:txBody>
      </p:sp>
      <p:sp>
        <p:nvSpPr>
          <p:cNvPr id="10" name="TextBox 9"/>
          <p:cNvSpPr txBox="1"/>
          <p:nvPr/>
        </p:nvSpPr>
        <p:spPr>
          <a:xfrm>
            <a:off x="5991146" y="4546048"/>
            <a:ext cx="5303445" cy="954107"/>
          </a:xfrm>
          <a:prstGeom prst="rect">
            <a:avLst/>
          </a:prstGeom>
          <a:noFill/>
        </p:spPr>
        <p:txBody>
          <a:bodyPr wrap="square" rtlCol="0">
            <a:spAutoFit/>
          </a:bodyPr>
          <a:lstStyle/>
          <a:p>
            <a:pPr algn="ctr"/>
            <a:r>
              <a:rPr lang="en-US" sz="2800" dirty="0">
                <a:latin typeface="Avenir Book" charset="0"/>
                <a:ea typeface="Avenir Book" charset="0"/>
                <a:cs typeface="Avenir Book" charset="0"/>
              </a:rPr>
              <a:t>Write a profile for yourself as if you were an Airbnb host</a:t>
            </a:r>
          </a:p>
        </p:txBody>
      </p:sp>
      <p:sp>
        <p:nvSpPr>
          <p:cNvPr id="2" name="Rectangle 1"/>
          <p:cNvSpPr/>
          <p:nvPr/>
        </p:nvSpPr>
        <p:spPr>
          <a:xfrm>
            <a:off x="1639031" y="4027354"/>
            <a:ext cx="3122778" cy="307777"/>
          </a:xfrm>
          <a:prstGeom prst="rect">
            <a:avLst/>
          </a:prstGeom>
        </p:spPr>
        <p:txBody>
          <a:bodyPr wrap="none">
            <a:spAutoFit/>
          </a:bodyPr>
          <a:lstStyle/>
          <a:p>
            <a:r>
              <a:rPr lang="en-US" sz="1400" dirty="0"/>
              <a:t>http://jmcauley.ucsd.edu/data/amazon/</a:t>
            </a:r>
          </a:p>
        </p:txBody>
      </p:sp>
      <p:sp>
        <p:nvSpPr>
          <p:cNvPr id="6" name="Rectangle 5"/>
          <p:cNvSpPr/>
          <p:nvPr/>
        </p:nvSpPr>
        <p:spPr>
          <a:xfrm>
            <a:off x="6641903" y="4057141"/>
            <a:ext cx="4001929" cy="307777"/>
          </a:xfrm>
          <a:prstGeom prst="rect">
            <a:avLst/>
          </a:prstGeom>
        </p:spPr>
        <p:txBody>
          <a:bodyPr wrap="none">
            <a:spAutoFit/>
          </a:bodyPr>
          <a:lstStyle/>
          <a:p>
            <a:r>
              <a:rPr lang="en-US" sz="1400" dirty="0"/>
              <a:t>https://github.com/sTechLab/AirbnbHosts-Extended</a:t>
            </a:r>
          </a:p>
        </p:txBody>
      </p:sp>
    </p:spTree>
    <p:extLst>
      <p:ext uri="{BB962C8B-B14F-4D97-AF65-F5344CB8AC3E}">
        <p14:creationId xmlns:p14="http://schemas.microsoft.com/office/powerpoint/2010/main" val="378330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2993700" y="211015"/>
            <a:ext cx="6400800" cy="990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venir Book" charset="0"/>
                <a:ea typeface="Avenir Book" charset="0"/>
                <a:cs typeface="Avenir Book" charset="0"/>
              </a:rPr>
              <a:t>Feedback Interface</a:t>
            </a:r>
            <a:endParaRPr lang="en-US" sz="4000" dirty="0">
              <a:latin typeface="Avenir Book" charset="0"/>
              <a:ea typeface="Avenir Book" charset="0"/>
              <a:cs typeface="Avenir Book" charset="0"/>
            </a:endParaRPr>
          </a:p>
        </p:txBody>
      </p:sp>
      <p:pic>
        <p:nvPicPr>
          <p:cNvPr id="1026" name="Picture 2" descr="http://cudbg.github.io/Dialectic/images/graphic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894" y="2065440"/>
            <a:ext cx="5746533" cy="3215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88184" y="2361777"/>
            <a:ext cx="4012633" cy="2308324"/>
          </a:xfrm>
          <a:prstGeom prst="rect">
            <a:avLst/>
          </a:prstGeom>
          <a:noFill/>
        </p:spPr>
        <p:txBody>
          <a:bodyPr wrap="square" rtlCol="0">
            <a:spAutoFit/>
          </a:bodyPr>
          <a:lstStyle/>
          <a:p>
            <a:r>
              <a:rPr lang="en-US" sz="3600" dirty="0">
                <a:latin typeface="Avenir Book" charset="0"/>
                <a:ea typeface="Avenir Book" charset="0"/>
                <a:cs typeface="Avenir Book" charset="0"/>
              </a:rPr>
              <a:t>Feedback shown after submission</a:t>
            </a:r>
          </a:p>
          <a:p>
            <a:endParaRPr lang="en-US" sz="3600" dirty="0">
              <a:latin typeface="Avenir Book" charset="0"/>
              <a:ea typeface="Avenir Book" charset="0"/>
              <a:cs typeface="Avenir Book" charset="0"/>
            </a:endParaRPr>
          </a:p>
          <a:p>
            <a:r>
              <a:rPr lang="en-US" sz="3600" dirty="0">
                <a:latin typeface="Avenir Book" charset="0"/>
                <a:ea typeface="Avenir Book" charset="0"/>
                <a:cs typeface="Avenir Book" charset="0"/>
              </a:rPr>
              <a:t>Revision </a:t>
            </a:r>
            <a:r>
              <a:rPr lang="en-US" sz="3600" b="1" dirty="0">
                <a:latin typeface="Avenir Book" charset="0"/>
                <a:ea typeface="Avenir Book" charset="0"/>
                <a:cs typeface="Avenir Book" charset="0"/>
              </a:rPr>
              <a:t>optional</a:t>
            </a:r>
          </a:p>
        </p:txBody>
      </p:sp>
    </p:spTree>
    <p:extLst>
      <p:ext uri="{BB962C8B-B14F-4D97-AF65-F5344CB8AC3E}">
        <p14:creationId xmlns:p14="http://schemas.microsoft.com/office/powerpoint/2010/main" val="1972336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242980"/>
            <a:ext cx="12192000" cy="990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venir Book" charset="0"/>
                <a:ea typeface="Avenir Book" charset="0"/>
                <a:cs typeface="Avenir Book" charset="0"/>
              </a:rPr>
              <a:t>Independent Variable: Feedback System</a:t>
            </a:r>
            <a:endParaRPr lang="en-US" sz="4000" dirty="0">
              <a:latin typeface="Avenir Book" charset="0"/>
              <a:ea typeface="Avenir Book" charset="0"/>
              <a:cs typeface="Avenir Book" charset="0"/>
            </a:endParaRPr>
          </a:p>
        </p:txBody>
      </p:sp>
      <p:grpSp>
        <p:nvGrpSpPr>
          <p:cNvPr id="5" name="Group 4"/>
          <p:cNvGrpSpPr/>
          <p:nvPr/>
        </p:nvGrpSpPr>
        <p:grpSpPr>
          <a:xfrm>
            <a:off x="3232625" y="2893100"/>
            <a:ext cx="7170550" cy="2780895"/>
            <a:chOff x="2472868" y="878004"/>
            <a:chExt cx="8709793" cy="3416897"/>
          </a:xfrm>
        </p:grpSpPr>
        <p:sp>
          <p:nvSpPr>
            <p:cNvPr id="6" name="Rectangle 5"/>
            <p:cNvSpPr/>
            <p:nvPr/>
          </p:nvSpPr>
          <p:spPr>
            <a:xfrm>
              <a:off x="2472868" y="878005"/>
              <a:ext cx="4260191" cy="1708448"/>
            </a:xfrm>
            <a:prstGeom prst="rect">
              <a:avLst/>
            </a:prstGeom>
            <a:solidFill>
              <a:srgbClr val="B47BF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a:t>Baseline</a:t>
              </a:r>
            </a:p>
          </p:txBody>
        </p:sp>
        <p:sp>
          <p:nvSpPr>
            <p:cNvPr id="7" name="Rectangle 6"/>
            <p:cNvSpPr/>
            <p:nvPr/>
          </p:nvSpPr>
          <p:spPr>
            <a:xfrm>
              <a:off x="6733058" y="878004"/>
              <a:ext cx="4449603" cy="1708449"/>
            </a:xfrm>
            <a:prstGeom prst="rect">
              <a:avLst/>
            </a:prstGeom>
            <a:solidFill>
              <a:srgbClr val="6CBDC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t>Baseline+Segment</a:t>
              </a:r>
              <a:endParaRPr lang="en-US" sz="3500" dirty="0"/>
            </a:p>
          </p:txBody>
        </p:sp>
        <p:sp>
          <p:nvSpPr>
            <p:cNvPr id="8" name="Rectangle 7"/>
            <p:cNvSpPr/>
            <p:nvPr/>
          </p:nvSpPr>
          <p:spPr>
            <a:xfrm>
              <a:off x="2472868" y="2586453"/>
              <a:ext cx="4260191" cy="1708448"/>
            </a:xfrm>
            <a:prstGeom prst="rect">
              <a:avLst/>
            </a:prstGeom>
            <a:solidFill>
              <a:srgbClr val="8CAD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t>Baseline+Perturb</a:t>
              </a:r>
              <a:endParaRPr lang="en-US" sz="3500" dirty="0"/>
            </a:p>
          </p:txBody>
        </p:sp>
        <p:sp>
          <p:nvSpPr>
            <p:cNvPr id="9" name="Rectangle 8"/>
            <p:cNvSpPr/>
            <p:nvPr/>
          </p:nvSpPr>
          <p:spPr>
            <a:xfrm>
              <a:off x="6738034" y="2586453"/>
              <a:ext cx="4444627" cy="1708448"/>
            </a:xfrm>
            <a:prstGeom prst="rect">
              <a:avLst/>
            </a:prstGeom>
            <a:solidFill>
              <a:srgbClr val="DC756D"/>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t>Perturb+Segment</a:t>
              </a:r>
              <a:endParaRPr lang="en-US" sz="3500" dirty="0"/>
            </a:p>
          </p:txBody>
        </p:sp>
      </p:grpSp>
      <p:sp>
        <p:nvSpPr>
          <p:cNvPr id="2" name="TextBox 1"/>
          <p:cNvSpPr txBox="1"/>
          <p:nvPr/>
        </p:nvSpPr>
        <p:spPr>
          <a:xfrm>
            <a:off x="3232625" y="1424886"/>
            <a:ext cx="7170550" cy="584775"/>
          </a:xfrm>
          <a:prstGeom prst="rect">
            <a:avLst/>
          </a:prstGeom>
          <a:noFill/>
        </p:spPr>
        <p:txBody>
          <a:bodyPr wrap="square" rtlCol="0">
            <a:spAutoFit/>
          </a:bodyPr>
          <a:lstStyle/>
          <a:p>
            <a:pPr algn="ctr"/>
            <a:r>
              <a:rPr lang="en-US" sz="3200" i="1" dirty="0">
                <a:latin typeface="Avenir Book" charset="0"/>
                <a:ea typeface="Avenir Book" charset="0"/>
                <a:cs typeface="Avenir Book" charset="0"/>
              </a:rPr>
              <a:t>    Segment Level Feedback? </a:t>
            </a:r>
          </a:p>
        </p:txBody>
      </p:sp>
      <p:sp>
        <p:nvSpPr>
          <p:cNvPr id="12" name="TextBox 11"/>
          <p:cNvSpPr txBox="1"/>
          <p:nvPr/>
        </p:nvSpPr>
        <p:spPr>
          <a:xfrm>
            <a:off x="4596534" y="2170702"/>
            <a:ext cx="719527" cy="523220"/>
          </a:xfrm>
          <a:prstGeom prst="rect">
            <a:avLst/>
          </a:prstGeom>
          <a:noFill/>
        </p:spPr>
        <p:txBody>
          <a:bodyPr wrap="square" rtlCol="0">
            <a:spAutoFit/>
          </a:bodyPr>
          <a:lstStyle/>
          <a:p>
            <a:pPr algn="ctr"/>
            <a:r>
              <a:rPr lang="en-US" sz="2800" dirty="0">
                <a:latin typeface="Avenir Book" charset="0"/>
                <a:ea typeface="Avenir Book" charset="0"/>
                <a:cs typeface="Avenir Book" charset="0"/>
              </a:rPr>
              <a:t>No</a:t>
            </a:r>
          </a:p>
        </p:txBody>
      </p:sp>
      <p:sp>
        <p:nvSpPr>
          <p:cNvPr id="15" name="TextBox 14"/>
          <p:cNvSpPr txBox="1"/>
          <p:nvPr/>
        </p:nvSpPr>
        <p:spPr>
          <a:xfrm>
            <a:off x="8061888" y="2156430"/>
            <a:ext cx="869429" cy="523220"/>
          </a:xfrm>
          <a:prstGeom prst="rect">
            <a:avLst/>
          </a:prstGeom>
          <a:noFill/>
        </p:spPr>
        <p:txBody>
          <a:bodyPr wrap="square" rtlCol="0">
            <a:spAutoFit/>
          </a:bodyPr>
          <a:lstStyle/>
          <a:p>
            <a:pPr algn="ctr"/>
            <a:r>
              <a:rPr lang="en-US" sz="2800" dirty="0">
                <a:latin typeface="Avenir Book" charset="0"/>
                <a:ea typeface="Avenir Book" charset="0"/>
                <a:cs typeface="Avenir Book" charset="0"/>
              </a:rPr>
              <a:t>Yes</a:t>
            </a:r>
          </a:p>
        </p:txBody>
      </p:sp>
      <p:sp>
        <p:nvSpPr>
          <p:cNvPr id="16" name="TextBox 15"/>
          <p:cNvSpPr txBox="1"/>
          <p:nvPr/>
        </p:nvSpPr>
        <p:spPr>
          <a:xfrm>
            <a:off x="2380488" y="3326714"/>
            <a:ext cx="719527" cy="523220"/>
          </a:xfrm>
          <a:prstGeom prst="rect">
            <a:avLst/>
          </a:prstGeom>
          <a:noFill/>
        </p:spPr>
        <p:txBody>
          <a:bodyPr wrap="square" rtlCol="0">
            <a:spAutoFit/>
          </a:bodyPr>
          <a:lstStyle/>
          <a:p>
            <a:pPr algn="ctr"/>
            <a:r>
              <a:rPr lang="en-US" sz="2800" dirty="0">
                <a:latin typeface="Avenir Book" charset="0"/>
                <a:ea typeface="Avenir Book" charset="0"/>
                <a:cs typeface="Avenir Book" charset="0"/>
              </a:rPr>
              <a:t>No</a:t>
            </a:r>
          </a:p>
        </p:txBody>
      </p:sp>
      <p:sp>
        <p:nvSpPr>
          <p:cNvPr id="17" name="TextBox 16"/>
          <p:cNvSpPr txBox="1"/>
          <p:nvPr/>
        </p:nvSpPr>
        <p:spPr>
          <a:xfrm>
            <a:off x="2380487" y="4717161"/>
            <a:ext cx="719527" cy="523220"/>
          </a:xfrm>
          <a:prstGeom prst="rect">
            <a:avLst/>
          </a:prstGeom>
          <a:noFill/>
        </p:spPr>
        <p:txBody>
          <a:bodyPr wrap="square" rtlCol="0">
            <a:spAutoFit/>
          </a:bodyPr>
          <a:lstStyle/>
          <a:p>
            <a:pPr algn="ctr"/>
            <a:r>
              <a:rPr lang="en-US" sz="2800" dirty="0">
                <a:latin typeface="Avenir Book" charset="0"/>
                <a:ea typeface="Avenir Book" charset="0"/>
                <a:cs typeface="Avenir Book" charset="0"/>
              </a:rPr>
              <a:t>Yes</a:t>
            </a:r>
          </a:p>
        </p:txBody>
      </p:sp>
      <p:sp>
        <p:nvSpPr>
          <p:cNvPr id="18" name="TextBox 17"/>
          <p:cNvSpPr txBox="1"/>
          <p:nvPr/>
        </p:nvSpPr>
        <p:spPr>
          <a:xfrm>
            <a:off x="-2344041" y="3744939"/>
            <a:ext cx="7170550" cy="1077218"/>
          </a:xfrm>
          <a:prstGeom prst="rect">
            <a:avLst/>
          </a:prstGeom>
          <a:noFill/>
        </p:spPr>
        <p:txBody>
          <a:bodyPr wrap="square" rtlCol="0">
            <a:spAutoFit/>
          </a:bodyPr>
          <a:lstStyle/>
          <a:p>
            <a:pPr algn="ctr"/>
            <a:r>
              <a:rPr lang="en-US" sz="3200" i="1" dirty="0">
                <a:latin typeface="Avenir Book" charset="0"/>
                <a:ea typeface="Avenir Book" charset="0"/>
                <a:cs typeface="Avenir Book" charset="0"/>
              </a:rPr>
              <a:t>Perturbation </a:t>
            </a:r>
          </a:p>
          <a:p>
            <a:pPr algn="ctr"/>
            <a:r>
              <a:rPr lang="en-US" sz="3200" i="1" dirty="0">
                <a:latin typeface="Avenir Book" charset="0"/>
                <a:ea typeface="Avenir Book" charset="0"/>
                <a:cs typeface="Avenir Book" charset="0"/>
              </a:rPr>
              <a:t>Analysis?</a:t>
            </a:r>
          </a:p>
        </p:txBody>
      </p:sp>
    </p:spTree>
    <p:extLst>
      <p:ext uri="{BB962C8B-B14F-4D97-AF65-F5344CB8AC3E}">
        <p14:creationId xmlns:p14="http://schemas.microsoft.com/office/powerpoint/2010/main" val="429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2" grpId="0"/>
      <p:bldP spid="15"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46253"/>
            <a:ext cx="12192000" cy="9902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i="1" dirty="0">
                <a:latin typeface="Avenir Book" charset="0"/>
                <a:ea typeface="Avenir Book" charset="0"/>
                <a:cs typeface="Avenir Book" charset="0"/>
              </a:rPr>
              <a:t>Does our approach improve quality?</a:t>
            </a:r>
          </a:p>
        </p:txBody>
      </p:sp>
      <p:sp>
        <p:nvSpPr>
          <p:cNvPr id="4" name="TextBox 3"/>
          <p:cNvSpPr txBox="1"/>
          <p:nvPr/>
        </p:nvSpPr>
        <p:spPr>
          <a:xfrm>
            <a:off x="739301" y="1406082"/>
            <a:ext cx="11050621" cy="3539430"/>
          </a:xfrm>
          <a:prstGeom prst="rect">
            <a:avLst/>
          </a:prstGeom>
          <a:noFill/>
        </p:spPr>
        <p:txBody>
          <a:bodyPr wrap="square" rtlCol="0">
            <a:spAutoFit/>
          </a:bodyPr>
          <a:lstStyle/>
          <a:p>
            <a:r>
              <a:rPr lang="en-US" sz="3200" dirty="0">
                <a:latin typeface="Avenir Book" charset="0"/>
                <a:ea typeface="Avenir Book" charset="0"/>
                <a:cs typeface="Avenir Book" charset="0"/>
              </a:rPr>
              <a:t>Scored quality using 3 judges on a 1-7 scale</a:t>
            </a:r>
          </a:p>
          <a:p>
            <a:endParaRPr lang="en-US" sz="3200" dirty="0">
              <a:latin typeface="Avenir Book" charset="0"/>
              <a:ea typeface="Avenir Book" charset="0"/>
              <a:cs typeface="Avenir Book" charset="0"/>
            </a:endParaRPr>
          </a:p>
          <a:p>
            <a:r>
              <a:rPr lang="en-US" sz="3200" dirty="0">
                <a:latin typeface="Avenir Book" charset="0"/>
                <a:ea typeface="Avenir Book" charset="0"/>
                <a:cs typeface="Avenir Book" charset="0"/>
              </a:rPr>
              <a:t>Yes! &gt; 14% quality increase w/ full system in both domains</a:t>
            </a:r>
          </a:p>
          <a:p>
            <a:endParaRPr lang="en-US" sz="3200" dirty="0">
              <a:latin typeface="Avenir Book" charset="0"/>
              <a:ea typeface="Avenir Book" charset="0"/>
              <a:cs typeface="Avenir Book" charset="0"/>
            </a:endParaRPr>
          </a:p>
          <a:p>
            <a:r>
              <a:rPr lang="en-US" sz="3200" dirty="0">
                <a:latin typeface="Avenir Book" charset="0"/>
                <a:ea typeface="Avenir Book" charset="0"/>
                <a:cs typeface="Avenir Book" charset="0"/>
              </a:rPr>
              <a:t>&gt; 3x better than state of the art</a:t>
            </a:r>
          </a:p>
          <a:p>
            <a:endParaRPr lang="en-US" sz="3200" dirty="0">
              <a:latin typeface="Avenir Book" charset="0"/>
              <a:ea typeface="Avenir Book" charset="0"/>
              <a:cs typeface="Avenir Book" charset="0"/>
            </a:endParaRPr>
          </a:p>
          <a:p>
            <a:r>
              <a:rPr lang="en-US" sz="3200" dirty="0">
                <a:latin typeface="Avenir Book" charset="0"/>
                <a:ea typeface="Avenir Book" charset="0"/>
                <a:cs typeface="Avenir Book" charset="0"/>
              </a:rPr>
              <a:t>                                   </a:t>
            </a:r>
          </a:p>
        </p:txBody>
      </p:sp>
    </p:spTree>
    <p:extLst>
      <p:ext uri="{BB962C8B-B14F-4D97-AF65-F5344CB8AC3E}">
        <p14:creationId xmlns:p14="http://schemas.microsoft.com/office/powerpoint/2010/main" val="162952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venir Book" charset="0"/>
                <a:ea typeface="Avenir Book" charset="0"/>
                <a:cs typeface="Avenir Book" charset="0"/>
              </a:rPr>
              <a:t>Example Amazon User</a:t>
            </a:r>
          </a:p>
        </p:txBody>
      </p:sp>
      <p:sp>
        <p:nvSpPr>
          <p:cNvPr id="4" name="Rectangle 3"/>
          <p:cNvSpPr/>
          <p:nvPr/>
        </p:nvSpPr>
        <p:spPr>
          <a:xfrm>
            <a:off x="838200" y="2947987"/>
            <a:ext cx="10234613" cy="3416320"/>
          </a:xfrm>
          <a:prstGeom prst="rect">
            <a:avLst/>
          </a:prstGeom>
        </p:spPr>
        <p:txBody>
          <a:bodyPr wrap="square">
            <a:spAutoFit/>
          </a:bodyPr>
          <a:lstStyle/>
          <a:p>
            <a:r>
              <a:rPr lang="en-US" dirty="0">
                <a:solidFill>
                  <a:schemeClr val="tx1">
                    <a:lumMod val="85000"/>
                    <a:lumOff val="15000"/>
                  </a:schemeClr>
                </a:solidFill>
                <a:latin typeface="Times New Roman" charset="0"/>
                <a:ea typeface="Times New Roman" charset="0"/>
                <a:cs typeface="Times New Roman" charset="0"/>
              </a:rPr>
              <a:t>I currently own an HP laptop that has done nothing but good for me. I had been an Apple fan for the longest time but I decided because I wanted to work more on </a:t>
            </a:r>
            <a:r>
              <a:rPr lang="en-US" dirty="0" err="1">
                <a:solidFill>
                  <a:schemeClr val="tx1">
                    <a:lumMod val="85000"/>
                    <a:lumOff val="15000"/>
                  </a:schemeClr>
                </a:solidFill>
                <a:latin typeface="Times New Roman" charset="0"/>
                <a:ea typeface="Times New Roman" charset="0"/>
                <a:cs typeface="Times New Roman" charset="0"/>
              </a:rPr>
              <a:t>Mturk</a:t>
            </a:r>
            <a:r>
              <a:rPr lang="en-US" dirty="0">
                <a:solidFill>
                  <a:schemeClr val="tx1">
                    <a:lumMod val="85000"/>
                    <a:lumOff val="15000"/>
                  </a:schemeClr>
                </a:solidFill>
                <a:latin typeface="Times New Roman" charset="0"/>
                <a:ea typeface="Times New Roman" charset="0"/>
                <a:cs typeface="Times New Roman" charset="0"/>
              </a:rPr>
              <a:t>, I wanted to be more focused on getting a PC because a lot of scripts and a lot of surveys are more PC friendly. Also, for my personal gain it would be cheaper to get a PC. I can't think of an instance where this PC has done me much wrong. The battery life is pretty average, but I don't usually leave my PC off of the charger so that's not too terribly much of an issue. The speed is good, and I can manage to use multiples apps and have multiple tasks open at the same time. The design is pretty clean too, with a solid build quality and a solid means of build structure. The camera is alright, it is what it is but it's not something I really looked for. This laptop does everything I need it to do, and that is something I am more than pleased with. </a:t>
            </a:r>
            <a:r>
              <a:rPr lang="en-US" b="1" dirty="0">
                <a:solidFill>
                  <a:srgbClr val="008977"/>
                </a:solidFill>
                <a:latin typeface="Times New Roman" charset="0"/>
                <a:ea typeface="Times New Roman" charset="0"/>
                <a:cs typeface="Times New Roman" charset="0"/>
              </a:rPr>
              <a:t>I can't think of any glaring issues with the product in question. Some of the facing of the keyboard can be a bit slippery and I do think it is a little inconvenient that the volume up and airplane mode buttons are right next to each other. I've definitely clicked on one that I shouldn't have previously.</a:t>
            </a:r>
            <a:endParaRPr lang="en-US" dirty="0">
              <a:solidFill>
                <a:srgbClr val="008977"/>
              </a:solidFill>
              <a:latin typeface="Times New Roman" charset="0"/>
              <a:ea typeface="Times New Roman" charset="0"/>
              <a:cs typeface="Times New Roman" charset="0"/>
            </a:endParaRPr>
          </a:p>
        </p:txBody>
      </p:sp>
      <p:sp>
        <p:nvSpPr>
          <p:cNvPr id="5" name="TextBox 4"/>
          <p:cNvSpPr txBox="1"/>
          <p:nvPr/>
        </p:nvSpPr>
        <p:spPr>
          <a:xfrm>
            <a:off x="838200" y="1709738"/>
            <a:ext cx="9972675" cy="830997"/>
          </a:xfrm>
          <a:prstGeom prst="rect">
            <a:avLst/>
          </a:prstGeom>
          <a:noFill/>
        </p:spPr>
        <p:txBody>
          <a:bodyPr wrap="square" rtlCol="0">
            <a:spAutoFit/>
          </a:bodyPr>
          <a:lstStyle/>
          <a:p>
            <a:r>
              <a:rPr lang="en-US" sz="2400" dirty="0">
                <a:latin typeface="Avenir Book" charset="0"/>
                <a:ea typeface="Avenir Book" charset="0"/>
                <a:cs typeface="Avenir Book" charset="0"/>
              </a:rPr>
              <a:t>Linguistic Feature: Subjectivity</a:t>
            </a:r>
          </a:p>
          <a:p>
            <a:r>
              <a:rPr lang="en-US" sz="2400" dirty="0">
                <a:latin typeface="Avenir Book" charset="0"/>
                <a:ea typeface="Avenir Book" charset="0"/>
                <a:cs typeface="Avenir Book" charset="0"/>
              </a:rPr>
              <a:t>Feedback: Please consider writing a more balanced review</a:t>
            </a:r>
          </a:p>
        </p:txBody>
      </p:sp>
    </p:spTree>
    <p:extLst>
      <p:ext uri="{BB962C8B-B14F-4D97-AF65-F5344CB8AC3E}">
        <p14:creationId xmlns:p14="http://schemas.microsoft.com/office/powerpoint/2010/main" val="55631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Avenir Book" charset="0"/>
                <a:ea typeface="Avenir Book" charset="0"/>
                <a:cs typeface="Avenir Book" charset="0"/>
              </a:rPr>
              <a:t>Example Airbnb User</a:t>
            </a:r>
          </a:p>
        </p:txBody>
      </p:sp>
      <p:sp>
        <p:nvSpPr>
          <p:cNvPr id="4" name="Rectangle 3"/>
          <p:cNvSpPr/>
          <p:nvPr/>
        </p:nvSpPr>
        <p:spPr>
          <a:xfrm>
            <a:off x="838200" y="2947987"/>
            <a:ext cx="9591675" cy="1754326"/>
          </a:xfrm>
          <a:prstGeom prst="rect">
            <a:avLst/>
          </a:prstGeom>
        </p:spPr>
        <p:txBody>
          <a:bodyPr wrap="square">
            <a:spAutoFit/>
          </a:bodyPr>
          <a:lstStyle/>
          <a:p>
            <a:r>
              <a:rPr lang="en-US" dirty="0">
                <a:solidFill>
                  <a:schemeClr val="bg2">
                    <a:lumMod val="25000"/>
                  </a:schemeClr>
                </a:solidFill>
              </a:rPr>
              <a:t>We are a married couple in our mid 20's. We both work full time and are also youth pastors. This keeps us fairly busy, but we also love spending time out in the community, particularly at the oceanfront which is only about 2 miles from our house. </a:t>
            </a:r>
            <a:r>
              <a:rPr lang="en-US" b="1" dirty="0">
                <a:solidFill>
                  <a:srgbClr val="008977"/>
                </a:solidFill>
              </a:rPr>
              <a:t>We're both Air Force brats, but have spent a fair amount of our lives in the area, so we can help you with any questions you may have! Please feel free to let us know if you have any questions, we are always here but want to respect your privacy as well.</a:t>
            </a:r>
            <a:endParaRPr lang="en-US" dirty="0">
              <a:solidFill>
                <a:srgbClr val="008977"/>
              </a:solidFill>
              <a:latin typeface="Times New Roman" charset="0"/>
              <a:ea typeface="Times New Roman" charset="0"/>
              <a:cs typeface="Times New Roman" charset="0"/>
            </a:endParaRPr>
          </a:p>
        </p:txBody>
      </p:sp>
      <p:sp>
        <p:nvSpPr>
          <p:cNvPr id="5" name="TextBox 4"/>
          <p:cNvSpPr txBox="1"/>
          <p:nvPr/>
        </p:nvSpPr>
        <p:spPr>
          <a:xfrm>
            <a:off x="838200" y="1709738"/>
            <a:ext cx="10948988" cy="830997"/>
          </a:xfrm>
          <a:prstGeom prst="rect">
            <a:avLst/>
          </a:prstGeom>
          <a:noFill/>
        </p:spPr>
        <p:txBody>
          <a:bodyPr wrap="square" rtlCol="0">
            <a:spAutoFit/>
          </a:bodyPr>
          <a:lstStyle/>
          <a:p>
            <a:r>
              <a:rPr lang="en-US" sz="2400" dirty="0">
                <a:latin typeface="Avenir Book" charset="0"/>
                <a:ea typeface="Avenir Book" charset="0"/>
                <a:cs typeface="Avenir Book" charset="0"/>
              </a:rPr>
              <a:t>Linguistic Feature: Topic usage</a:t>
            </a:r>
          </a:p>
          <a:p>
            <a:r>
              <a:rPr lang="en-US" sz="2400" dirty="0">
                <a:latin typeface="Avenir Book" charset="0"/>
                <a:ea typeface="Avenir Book" charset="0"/>
                <a:cs typeface="Avenir Book" charset="0"/>
              </a:rPr>
              <a:t>Feedback: Please consider adding more info about your personal life</a:t>
            </a:r>
          </a:p>
        </p:txBody>
      </p:sp>
    </p:spTree>
    <p:extLst>
      <p:ext uri="{BB962C8B-B14F-4D97-AF65-F5344CB8AC3E}">
        <p14:creationId xmlns:p14="http://schemas.microsoft.com/office/powerpoint/2010/main" val="26505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14273" y="-48995"/>
            <a:ext cx="6400800" cy="9902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latin typeface="Avenir Book" charset="0"/>
                <a:ea typeface="Avenir Book" charset="0"/>
                <a:cs typeface="Avenir Book" charset="0"/>
              </a:rPr>
              <a:t>Why?</a:t>
            </a:r>
          </a:p>
        </p:txBody>
      </p:sp>
      <p:pic>
        <p:nvPicPr>
          <p:cNvPr id="4" name="Picture 3"/>
          <p:cNvPicPr>
            <a:picLocks noChangeAspect="1"/>
          </p:cNvPicPr>
          <p:nvPr/>
        </p:nvPicPr>
        <p:blipFill rotWithShape="1">
          <a:blip r:embed="rId3"/>
          <a:srcRect l="60043" t="13734"/>
          <a:stretch/>
        </p:blipFill>
        <p:spPr>
          <a:xfrm>
            <a:off x="6389598" y="4141905"/>
            <a:ext cx="2702111" cy="2404175"/>
          </a:xfrm>
          <a:prstGeom prst="rect">
            <a:avLst/>
          </a:prstGeom>
        </p:spPr>
      </p:pic>
      <p:grpSp>
        <p:nvGrpSpPr>
          <p:cNvPr id="13" name="Group 12"/>
          <p:cNvGrpSpPr/>
          <p:nvPr/>
        </p:nvGrpSpPr>
        <p:grpSpPr>
          <a:xfrm>
            <a:off x="2894064" y="4193776"/>
            <a:ext cx="3578236" cy="2331557"/>
            <a:chOff x="4313292" y="3134787"/>
            <a:chExt cx="4858161" cy="3330340"/>
          </a:xfrm>
        </p:grpSpPr>
        <p:pic>
          <p:nvPicPr>
            <p:cNvPr id="6" name="Picture 5"/>
            <p:cNvPicPr>
              <a:picLocks noChangeAspect="1"/>
            </p:cNvPicPr>
            <p:nvPr/>
          </p:nvPicPr>
          <p:blipFill rotWithShape="1">
            <a:blip r:embed="rId3"/>
            <a:srcRect t="12979" r="48330"/>
            <a:stretch/>
          </p:blipFill>
          <p:spPr>
            <a:xfrm>
              <a:off x="4369908" y="3134787"/>
              <a:ext cx="4801545" cy="3330340"/>
            </a:xfrm>
            <a:prstGeom prst="rect">
              <a:avLst/>
            </a:prstGeom>
          </p:spPr>
        </p:pic>
        <p:grpSp>
          <p:nvGrpSpPr>
            <p:cNvPr id="12" name="Group 11"/>
            <p:cNvGrpSpPr/>
            <p:nvPr/>
          </p:nvGrpSpPr>
          <p:grpSpPr>
            <a:xfrm>
              <a:off x="4313292" y="4191000"/>
              <a:ext cx="1674365" cy="1416429"/>
              <a:chOff x="1811462" y="2682647"/>
              <a:chExt cx="2301304" cy="1857983"/>
            </a:xfrm>
          </p:grpSpPr>
          <p:pic>
            <p:nvPicPr>
              <p:cNvPr id="11" name="Picture 10"/>
              <p:cNvPicPr>
                <a:picLocks noChangeAspect="1"/>
              </p:cNvPicPr>
              <p:nvPr/>
            </p:nvPicPr>
            <p:blipFill>
              <a:blip r:embed="rId4"/>
              <a:stretch>
                <a:fillRect/>
              </a:stretch>
            </p:blipFill>
            <p:spPr>
              <a:xfrm>
                <a:off x="1811462" y="2682647"/>
                <a:ext cx="2243672" cy="1857983"/>
              </a:xfrm>
              <a:prstGeom prst="rect">
                <a:avLst/>
              </a:prstGeom>
            </p:spPr>
          </p:pic>
          <p:pic>
            <p:nvPicPr>
              <p:cNvPr id="10" name="Picture 9"/>
              <p:cNvPicPr>
                <a:picLocks noChangeAspect="1"/>
              </p:cNvPicPr>
              <p:nvPr/>
            </p:nvPicPr>
            <p:blipFill rotWithShape="1">
              <a:blip r:embed="rId5"/>
              <a:srcRect l="6128" t="53415" b="30171"/>
              <a:stretch/>
            </p:blipFill>
            <p:spPr>
              <a:xfrm>
                <a:off x="1924050" y="3621164"/>
                <a:ext cx="2188716" cy="345810"/>
              </a:xfrm>
              <a:prstGeom prst="rect">
                <a:avLst/>
              </a:prstGeom>
            </p:spPr>
          </p:pic>
        </p:grpSp>
      </p:grpSp>
      <p:sp>
        <p:nvSpPr>
          <p:cNvPr id="14" name="TextBox 13"/>
          <p:cNvSpPr txBox="1"/>
          <p:nvPr/>
        </p:nvSpPr>
        <p:spPr>
          <a:xfrm>
            <a:off x="3987895" y="3856584"/>
            <a:ext cx="2173400" cy="402246"/>
          </a:xfrm>
          <a:prstGeom prst="rect">
            <a:avLst/>
          </a:prstGeom>
          <a:noFill/>
        </p:spPr>
        <p:txBody>
          <a:bodyPr wrap="square" rtlCol="0">
            <a:spAutoFit/>
          </a:bodyPr>
          <a:lstStyle/>
          <a:p>
            <a:r>
              <a:rPr lang="en-US" b="1" dirty="0">
                <a:solidFill>
                  <a:schemeClr val="bg2">
                    <a:lumMod val="50000"/>
                  </a:schemeClr>
                </a:solidFill>
              </a:rPr>
              <a:t>Amazon Reviews</a:t>
            </a:r>
          </a:p>
        </p:txBody>
      </p:sp>
      <p:sp>
        <p:nvSpPr>
          <p:cNvPr id="15" name="Rectangle 14"/>
          <p:cNvSpPr/>
          <p:nvPr/>
        </p:nvSpPr>
        <p:spPr>
          <a:xfrm>
            <a:off x="6909278" y="3840980"/>
            <a:ext cx="1745452" cy="402246"/>
          </a:xfrm>
          <a:prstGeom prst="rect">
            <a:avLst/>
          </a:prstGeom>
        </p:spPr>
        <p:txBody>
          <a:bodyPr wrap="none">
            <a:spAutoFit/>
          </a:bodyPr>
          <a:lstStyle/>
          <a:p>
            <a:r>
              <a:rPr lang="en-US" b="1" dirty="0" err="1">
                <a:solidFill>
                  <a:schemeClr val="bg2">
                    <a:lumMod val="50000"/>
                  </a:schemeClr>
                </a:solidFill>
              </a:rPr>
              <a:t>Airbnb</a:t>
            </a:r>
            <a:r>
              <a:rPr lang="en-US" b="1" dirty="0">
                <a:solidFill>
                  <a:schemeClr val="bg2">
                    <a:lumMod val="50000"/>
                  </a:schemeClr>
                </a:solidFill>
              </a:rPr>
              <a:t> Profiles</a:t>
            </a:r>
          </a:p>
        </p:txBody>
      </p:sp>
      <p:sp>
        <p:nvSpPr>
          <p:cNvPr id="3" name="TextBox 2"/>
          <p:cNvSpPr txBox="1"/>
          <p:nvPr/>
        </p:nvSpPr>
        <p:spPr>
          <a:xfrm>
            <a:off x="2376344" y="4844798"/>
            <a:ext cx="1743928" cy="1077218"/>
          </a:xfrm>
          <a:prstGeom prst="rect">
            <a:avLst/>
          </a:prstGeom>
          <a:solidFill>
            <a:schemeClr val="bg1"/>
          </a:solidFill>
        </p:spPr>
        <p:txBody>
          <a:bodyPr wrap="square" rtlCol="0">
            <a:spAutoFit/>
          </a:bodyPr>
          <a:lstStyle/>
          <a:p>
            <a:r>
              <a:rPr lang="en-US" sz="1600" dirty="0">
                <a:solidFill>
                  <a:schemeClr val="bg2">
                    <a:lumMod val="50000"/>
                  </a:schemeClr>
                </a:solidFill>
              </a:rPr>
              <a:t>Baseline</a:t>
            </a:r>
          </a:p>
          <a:p>
            <a:r>
              <a:rPr lang="en-US" sz="1600" dirty="0" err="1">
                <a:solidFill>
                  <a:schemeClr val="bg2">
                    <a:lumMod val="50000"/>
                  </a:schemeClr>
                </a:solidFill>
              </a:rPr>
              <a:t>Baseline+Segment</a:t>
            </a:r>
            <a:endParaRPr lang="en-US" sz="1600" dirty="0">
              <a:solidFill>
                <a:schemeClr val="bg2">
                  <a:lumMod val="50000"/>
                </a:schemeClr>
              </a:solidFill>
            </a:endParaRPr>
          </a:p>
          <a:p>
            <a:r>
              <a:rPr lang="en-US" sz="1600" dirty="0" err="1">
                <a:solidFill>
                  <a:schemeClr val="bg2">
                    <a:lumMod val="50000"/>
                  </a:schemeClr>
                </a:solidFill>
              </a:rPr>
              <a:t>Baseline+Perturb</a:t>
            </a:r>
            <a:endParaRPr lang="en-US" sz="1600" dirty="0">
              <a:solidFill>
                <a:schemeClr val="bg2">
                  <a:lumMod val="50000"/>
                </a:schemeClr>
              </a:solidFill>
            </a:endParaRPr>
          </a:p>
          <a:p>
            <a:r>
              <a:rPr lang="en-US" sz="1600" dirty="0">
                <a:solidFill>
                  <a:schemeClr val="bg2">
                    <a:lumMod val="50000"/>
                  </a:schemeClr>
                </a:solidFill>
              </a:rPr>
              <a:t>Dialectic </a:t>
            </a:r>
          </a:p>
        </p:txBody>
      </p:sp>
      <p:grpSp>
        <p:nvGrpSpPr>
          <p:cNvPr id="20" name="Group 19"/>
          <p:cNvGrpSpPr/>
          <p:nvPr/>
        </p:nvGrpSpPr>
        <p:grpSpPr>
          <a:xfrm>
            <a:off x="3820621" y="1814999"/>
            <a:ext cx="4909059" cy="1548390"/>
            <a:chOff x="2472870" y="878004"/>
            <a:chExt cx="8709793" cy="3416897"/>
          </a:xfrm>
        </p:grpSpPr>
        <p:sp>
          <p:nvSpPr>
            <p:cNvPr id="21" name="Rectangle 20"/>
            <p:cNvSpPr/>
            <p:nvPr/>
          </p:nvSpPr>
          <p:spPr>
            <a:xfrm>
              <a:off x="2472870" y="878006"/>
              <a:ext cx="4260191" cy="1708448"/>
            </a:xfrm>
            <a:prstGeom prst="rect">
              <a:avLst/>
            </a:prstGeom>
            <a:solidFill>
              <a:srgbClr val="B47BF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t>Baseline</a:t>
              </a:r>
            </a:p>
          </p:txBody>
        </p:sp>
        <p:sp>
          <p:nvSpPr>
            <p:cNvPr id="22" name="Rectangle 21"/>
            <p:cNvSpPr/>
            <p:nvPr/>
          </p:nvSpPr>
          <p:spPr>
            <a:xfrm>
              <a:off x="6733060" y="878004"/>
              <a:ext cx="4449603" cy="1708450"/>
            </a:xfrm>
            <a:prstGeom prst="rect">
              <a:avLst/>
            </a:prstGeom>
            <a:solidFill>
              <a:srgbClr val="6CBDC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a:t>Baseline+Segment</a:t>
              </a:r>
              <a:endParaRPr lang="en-US" sz="1900" dirty="0"/>
            </a:p>
          </p:txBody>
        </p:sp>
        <p:sp>
          <p:nvSpPr>
            <p:cNvPr id="23" name="Rectangle 22"/>
            <p:cNvSpPr/>
            <p:nvPr/>
          </p:nvSpPr>
          <p:spPr>
            <a:xfrm>
              <a:off x="2472870" y="2586453"/>
              <a:ext cx="4260191" cy="1708448"/>
            </a:xfrm>
            <a:prstGeom prst="rect">
              <a:avLst/>
            </a:prstGeom>
            <a:solidFill>
              <a:srgbClr val="8CAD2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err="1"/>
                <a:t>Baseline+Perturb</a:t>
              </a:r>
              <a:endParaRPr lang="en-US" sz="1900" dirty="0"/>
            </a:p>
          </p:txBody>
        </p:sp>
        <p:sp>
          <p:nvSpPr>
            <p:cNvPr id="24" name="Rectangle 23"/>
            <p:cNvSpPr/>
            <p:nvPr/>
          </p:nvSpPr>
          <p:spPr>
            <a:xfrm>
              <a:off x="6738033" y="2586453"/>
              <a:ext cx="4444628" cy="1708448"/>
            </a:xfrm>
            <a:prstGeom prst="rect">
              <a:avLst/>
            </a:prstGeom>
            <a:solidFill>
              <a:srgbClr val="DC756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err="1"/>
                <a:t>Perturb+Segment</a:t>
              </a:r>
              <a:endParaRPr lang="en-US" sz="1900" dirty="0"/>
            </a:p>
          </p:txBody>
        </p:sp>
      </p:grpSp>
      <p:sp>
        <p:nvSpPr>
          <p:cNvPr id="25" name="TextBox 24"/>
          <p:cNvSpPr txBox="1"/>
          <p:nvPr/>
        </p:nvSpPr>
        <p:spPr>
          <a:xfrm>
            <a:off x="3542011" y="779805"/>
            <a:ext cx="4930633" cy="461665"/>
          </a:xfrm>
          <a:prstGeom prst="rect">
            <a:avLst/>
          </a:prstGeom>
          <a:noFill/>
        </p:spPr>
        <p:txBody>
          <a:bodyPr wrap="square" rtlCol="0">
            <a:spAutoFit/>
          </a:bodyPr>
          <a:lstStyle/>
          <a:p>
            <a:pPr algn="ctr"/>
            <a:r>
              <a:rPr lang="en-US" sz="2400" i="1" dirty="0">
                <a:latin typeface="Avenir Book" charset="0"/>
                <a:ea typeface="Avenir Book" charset="0"/>
                <a:cs typeface="Avenir Book" charset="0"/>
              </a:rPr>
              <a:t>    Segment Level Feedback? </a:t>
            </a:r>
          </a:p>
        </p:txBody>
      </p:sp>
      <p:sp>
        <p:nvSpPr>
          <p:cNvPr id="26" name="TextBox 25"/>
          <p:cNvSpPr txBox="1"/>
          <p:nvPr/>
        </p:nvSpPr>
        <p:spPr>
          <a:xfrm>
            <a:off x="4435783" y="1301127"/>
            <a:ext cx="1032722" cy="446276"/>
          </a:xfrm>
          <a:prstGeom prst="rect">
            <a:avLst/>
          </a:prstGeom>
          <a:noFill/>
        </p:spPr>
        <p:txBody>
          <a:bodyPr wrap="square" rtlCol="0">
            <a:spAutoFit/>
          </a:bodyPr>
          <a:lstStyle/>
          <a:p>
            <a:pPr algn="ctr"/>
            <a:r>
              <a:rPr lang="en-US" sz="2300" dirty="0">
                <a:latin typeface="Avenir Book" charset="0"/>
                <a:ea typeface="Avenir Book" charset="0"/>
                <a:cs typeface="Avenir Book" charset="0"/>
              </a:rPr>
              <a:t>No</a:t>
            </a:r>
          </a:p>
        </p:txBody>
      </p:sp>
      <p:sp>
        <p:nvSpPr>
          <p:cNvPr id="27" name="TextBox 26"/>
          <p:cNvSpPr txBox="1"/>
          <p:nvPr/>
        </p:nvSpPr>
        <p:spPr>
          <a:xfrm>
            <a:off x="7082567" y="1229725"/>
            <a:ext cx="818445" cy="446276"/>
          </a:xfrm>
          <a:prstGeom prst="rect">
            <a:avLst/>
          </a:prstGeom>
          <a:noFill/>
        </p:spPr>
        <p:txBody>
          <a:bodyPr wrap="square" rtlCol="0">
            <a:spAutoFit/>
          </a:bodyPr>
          <a:lstStyle/>
          <a:p>
            <a:pPr algn="ctr"/>
            <a:r>
              <a:rPr lang="en-US" sz="2300" dirty="0">
                <a:latin typeface="Avenir Book" charset="0"/>
                <a:ea typeface="Avenir Book" charset="0"/>
                <a:cs typeface="Avenir Book" charset="0"/>
              </a:rPr>
              <a:t>Yes</a:t>
            </a:r>
          </a:p>
        </p:txBody>
      </p:sp>
      <p:sp>
        <p:nvSpPr>
          <p:cNvPr id="29" name="TextBox 28"/>
          <p:cNvSpPr txBox="1"/>
          <p:nvPr/>
        </p:nvSpPr>
        <p:spPr>
          <a:xfrm>
            <a:off x="3234671" y="2854883"/>
            <a:ext cx="494763" cy="523220"/>
          </a:xfrm>
          <a:prstGeom prst="rect">
            <a:avLst/>
          </a:prstGeom>
          <a:noFill/>
        </p:spPr>
        <p:txBody>
          <a:bodyPr wrap="square" rtlCol="0">
            <a:spAutoFit/>
          </a:bodyPr>
          <a:lstStyle/>
          <a:p>
            <a:pPr algn="ctr"/>
            <a:endParaRPr lang="en-US" sz="2800" dirty="0"/>
          </a:p>
        </p:txBody>
      </p:sp>
      <p:sp>
        <p:nvSpPr>
          <p:cNvPr id="30" name="TextBox 29"/>
          <p:cNvSpPr txBox="1"/>
          <p:nvPr/>
        </p:nvSpPr>
        <p:spPr>
          <a:xfrm>
            <a:off x="1051028" y="2217698"/>
            <a:ext cx="2158758" cy="830997"/>
          </a:xfrm>
          <a:prstGeom prst="rect">
            <a:avLst/>
          </a:prstGeom>
          <a:noFill/>
        </p:spPr>
        <p:txBody>
          <a:bodyPr wrap="square" rtlCol="0">
            <a:spAutoFit/>
          </a:bodyPr>
          <a:lstStyle/>
          <a:p>
            <a:pPr algn="ctr"/>
            <a:r>
              <a:rPr lang="en-US" sz="2400" i="1" dirty="0">
                <a:latin typeface="Avenir Book" charset="0"/>
                <a:ea typeface="Avenir Book" charset="0"/>
                <a:cs typeface="Avenir Book" charset="0"/>
              </a:rPr>
              <a:t>Perturbation </a:t>
            </a:r>
          </a:p>
          <a:p>
            <a:pPr algn="ctr"/>
            <a:r>
              <a:rPr lang="en-US" sz="2400" i="1" dirty="0">
                <a:latin typeface="Avenir Book" charset="0"/>
                <a:ea typeface="Avenir Book" charset="0"/>
                <a:cs typeface="Avenir Book" charset="0"/>
              </a:rPr>
              <a:t>Analysis?</a:t>
            </a:r>
          </a:p>
        </p:txBody>
      </p:sp>
      <p:sp>
        <p:nvSpPr>
          <p:cNvPr id="32" name="TextBox 31"/>
          <p:cNvSpPr txBox="1"/>
          <p:nvPr/>
        </p:nvSpPr>
        <p:spPr>
          <a:xfrm>
            <a:off x="2965691" y="2001773"/>
            <a:ext cx="1032722" cy="446276"/>
          </a:xfrm>
          <a:prstGeom prst="rect">
            <a:avLst/>
          </a:prstGeom>
          <a:noFill/>
        </p:spPr>
        <p:txBody>
          <a:bodyPr wrap="square" rtlCol="0">
            <a:spAutoFit/>
          </a:bodyPr>
          <a:lstStyle/>
          <a:p>
            <a:pPr algn="ctr"/>
            <a:r>
              <a:rPr lang="en-US" sz="2300" dirty="0">
                <a:latin typeface="Avenir Book" charset="0"/>
                <a:ea typeface="Avenir Book" charset="0"/>
                <a:cs typeface="Avenir Book" charset="0"/>
              </a:rPr>
              <a:t>No</a:t>
            </a:r>
          </a:p>
        </p:txBody>
      </p:sp>
      <p:sp>
        <p:nvSpPr>
          <p:cNvPr id="33" name="TextBox 32"/>
          <p:cNvSpPr txBox="1"/>
          <p:nvPr/>
        </p:nvSpPr>
        <p:spPr>
          <a:xfrm>
            <a:off x="3072829" y="2782512"/>
            <a:ext cx="818445" cy="446276"/>
          </a:xfrm>
          <a:prstGeom prst="rect">
            <a:avLst/>
          </a:prstGeom>
          <a:noFill/>
        </p:spPr>
        <p:txBody>
          <a:bodyPr wrap="square" rtlCol="0">
            <a:spAutoFit/>
          </a:bodyPr>
          <a:lstStyle/>
          <a:p>
            <a:pPr algn="ctr"/>
            <a:r>
              <a:rPr lang="en-US" sz="2300" dirty="0">
                <a:latin typeface="Avenir Book" charset="0"/>
                <a:ea typeface="Avenir Book" charset="0"/>
                <a:cs typeface="Avenir Book" charset="0"/>
              </a:rPr>
              <a:t>Yes</a:t>
            </a:r>
          </a:p>
        </p:txBody>
      </p:sp>
    </p:spTree>
    <p:extLst>
      <p:ext uri="{BB962C8B-B14F-4D97-AF65-F5344CB8AC3E}">
        <p14:creationId xmlns:p14="http://schemas.microsoft.com/office/powerpoint/2010/main" val="35142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34982"/>
            <a:ext cx="12192000" cy="707886"/>
          </a:xfrm>
          <a:prstGeom prst="rect">
            <a:avLst/>
          </a:prstGeom>
          <a:noFill/>
        </p:spPr>
        <p:txBody>
          <a:bodyPr wrap="square" rtlCol="0">
            <a:spAutoFit/>
          </a:bodyPr>
          <a:lstStyle/>
          <a:p>
            <a:pPr algn="ctr"/>
            <a:r>
              <a:rPr lang="en-US" sz="4000" b="1" dirty="0">
                <a:latin typeface="Avenir Book" charset="0"/>
                <a:ea typeface="Avenir Book" charset="0"/>
                <a:cs typeface="Avenir Book" charset="0"/>
              </a:rPr>
              <a:t>Conclusion</a:t>
            </a:r>
          </a:p>
        </p:txBody>
      </p:sp>
      <p:sp>
        <p:nvSpPr>
          <p:cNvPr id="8" name="TextBox 7"/>
          <p:cNvSpPr txBox="1"/>
          <p:nvPr/>
        </p:nvSpPr>
        <p:spPr>
          <a:xfrm>
            <a:off x="1338262" y="1826619"/>
            <a:ext cx="10285169" cy="3785652"/>
          </a:xfrm>
          <a:prstGeom prst="rect">
            <a:avLst/>
          </a:prstGeom>
          <a:noFill/>
        </p:spPr>
        <p:txBody>
          <a:bodyPr wrap="square" rtlCol="0">
            <a:spAutoFit/>
          </a:bodyPr>
          <a:lstStyle/>
          <a:p>
            <a:r>
              <a:rPr lang="en-US" sz="4000" dirty="0">
                <a:latin typeface="Avenir Book" charset="0"/>
                <a:ea typeface="Avenir Book" charset="0"/>
                <a:cs typeface="Avenir Book" charset="0"/>
              </a:rPr>
              <a:t>Quality Prediction + Perturbation Analysis</a:t>
            </a:r>
          </a:p>
          <a:p>
            <a:r>
              <a:rPr lang="en-US" sz="4000" dirty="0">
                <a:latin typeface="Avenir Book" charset="0"/>
                <a:ea typeface="Avenir Book" charset="0"/>
                <a:cs typeface="Avenir Book" charset="0"/>
              </a:rPr>
              <a:t>                                 (Model Explanation)</a:t>
            </a:r>
          </a:p>
          <a:p>
            <a:endParaRPr lang="en-US" sz="4000" dirty="0">
              <a:latin typeface="Avenir Book" charset="0"/>
              <a:ea typeface="Avenir Book" charset="0"/>
              <a:cs typeface="Avenir Book" charset="0"/>
            </a:endParaRPr>
          </a:p>
          <a:p>
            <a:r>
              <a:rPr lang="en-US" sz="4000" dirty="0">
                <a:latin typeface="Avenir Book" charset="0"/>
                <a:ea typeface="Avenir Book" charset="0"/>
                <a:cs typeface="Avenir Book" charset="0"/>
              </a:rPr>
              <a:t>= Writing feedback!</a:t>
            </a:r>
          </a:p>
          <a:p>
            <a:endParaRPr lang="en-US" sz="4000" dirty="0">
              <a:latin typeface="Avenir Book" charset="0"/>
              <a:ea typeface="Avenir Book" charset="0"/>
              <a:cs typeface="Avenir Book" charset="0"/>
            </a:endParaRPr>
          </a:p>
          <a:p>
            <a:r>
              <a:rPr lang="en-US" sz="4000" dirty="0">
                <a:latin typeface="Avenir Book" charset="0"/>
                <a:ea typeface="Avenir Book" charset="0"/>
                <a:cs typeface="Avenir Book" charset="0"/>
              </a:rPr>
              <a:t>Segment-feedback works for long text</a:t>
            </a:r>
          </a:p>
        </p:txBody>
      </p:sp>
    </p:spTree>
    <p:extLst>
      <p:ext uri="{BB962C8B-B14F-4D97-AF65-F5344CB8AC3E}">
        <p14:creationId xmlns:p14="http://schemas.microsoft.com/office/powerpoint/2010/main" val="424145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a:t>
            </a:r>
            <a:r>
              <a:rPr lang="en-US" dirty="0">
                <a:latin typeface="Avenir Book" charset="0"/>
                <a:ea typeface="Avenir Book" charset="0"/>
                <a:cs typeface="Avenir Book" charset="0"/>
              </a:rPr>
              <a:t>You</a:t>
            </a:r>
            <a:r>
              <a:rPr lang="en-US" dirty="0"/>
              <a:t>!</a:t>
            </a:r>
          </a:p>
        </p:txBody>
      </p:sp>
      <p:sp>
        <p:nvSpPr>
          <p:cNvPr id="3" name="Content Placeholder 2"/>
          <p:cNvSpPr>
            <a:spLocks noGrp="1"/>
          </p:cNvSpPr>
          <p:nvPr>
            <p:ph idx="1"/>
          </p:nvPr>
        </p:nvSpPr>
        <p:spPr>
          <a:xfrm>
            <a:off x="838200" y="2007410"/>
            <a:ext cx="10515600" cy="2550303"/>
          </a:xfrm>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Avenir Book" charset="0"/>
                <a:ea typeface="Avenir Book" charset="0"/>
                <a:cs typeface="Avenir Book" charset="0"/>
              </a:rPr>
              <a:t>Questions: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Avenir Book" charset="0"/>
              <a:ea typeface="Avenir Book" charset="0"/>
              <a:cs typeface="Avenir Book"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err="1">
                <a:latin typeface="Avenir Book" charset="0"/>
                <a:ea typeface="Avenir Book" charset="0"/>
                <a:cs typeface="Avenir Book" charset="0"/>
              </a:rPr>
              <a:t>Hamed</a:t>
            </a:r>
            <a:r>
              <a:rPr lang="en-US" dirty="0">
                <a:latin typeface="Avenir Book" charset="0"/>
                <a:ea typeface="Avenir Book" charset="0"/>
                <a:cs typeface="Avenir Book" charset="0"/>
              </a:rPr>
              <a:t> </a:t>
            </a:r>
            <a:r>
              <a:rPr lang="en-US" dirty="0" err="1">
                <a:latin typeface="Avenir Book" charset="0"/>
                <a:ea typeface="Avenir Book" charset="0"/>
                <a:cs typeface="Avenir Book" charset="0"/>
              </a:rPr>
              <a:t>Nilforoshan</a:t>
            </a:r>
            <a:endParaRPr lang="en-US" dirty="0">
              <a:latin typeface="Avenir Book" charset="0"/>
              <a:ea typeface="Avenir Book" charset="0"/>
              <a:cs typeface="Avenir Book"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Avenir Book" charset="0"/>
              <a:ea typeface="Avenir Book" charset="0"/>
              <a:cs typeface="Avenir Book"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err="1">
                <a:latin typeface="Avenir Book" charset="0"/>
                <a:ea typeface="Avenir Book" charset="0"/>
                <a:cs typeface="Avenir Book" charset="0"/>
              </a:rPr>
              <a:t>hamedn.com</a:t>
            </a:r>
            <a:endParaRPr lang="en-US" dirty="0">
              <a:latin typeface="Avenir Book" charset="0"/>
              <a:ea typeface="Avenir Book" charset="0"/>
              <a:cs typeface="Avenir Book"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Avenir Book" charset="0"/>
              <a:ea typeface="Avenir Book" charset="0"/>
              <a:cs typeface="Avenir Book"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Avenir Book" charset="0"/>
                <a:ea typeface="Avenir Book" charset="0"/>
                <a:cs typeface="Avenir Book" charset="0"/>
              </a:rPr>
              <a:t>hn2284@columbia.edu</a:t>
            </a:r>
          </a:p>
        </p:txBody>
      </p:sp>
    </p:spTree>
    <p:extLst>
      <p:ext uri="{BB962C8B-B14F-4D97-AF65-F5344CB8AC3E}">
        <p14:creationId xmlns:p14="http://schemas.microsoft.com/office/powerpoint/2010/main" val="113756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53335" y="171369"/>
            <a:ext cx="10896600" cy="1111905"/>
          </a:xfrm>
        </p:spPr>
        <p:txBody>
          <a:bodyPr>
            <a:normAutofit/>
          </a:bodyPr>
          <a:lstStyle/>
          <a:p>
            <a:pPr algn="ctr"/>
            <a:r>
              <a:rPr lang="en-US" dirty="0">
                <a:latin typeface="Avenir Book" charset="0"/>
                <a:ea typeface="Avenir Book" charset="0"/>
                <a:cs typeface="Avenir Book" charset="0"/>
              </a:rPr>
              <a:t>Not Everybody Writes Quality Content</a:t>
            </a:r>
          </a:p>
        </p:txBody>
      </p:sp>
      <p:pic>
        <p:nvPicPr>
          <p:cNvPr id="2" name="Picture 1"/>
          <p:cNvPicPr>
            <a:picLocks noChangeAspect="1"/>
          </p:cNvPicPr>
          <p:nvPr/>
        </p:nvPicPr>
        <p:blipFill>
          <a:blip r:embed="rId3"/>
          <a:stretch>
            <a:fillRect/>
          </a:stretch>
        </p:blipFill>
        <p:spPr>
          <a:xfrm>
            <a:off x="1895194" y="3407675"/>
            <a:ext cx="8597900" cy="1422400"/>
          </a:xfrm>
          <a:prstGeom prst="rect">
            <a:avLst/>
          </a:prstGeom>
        </p:spPr>
      </p:pic>
      <p:pic>
        <p:nvPicPr>
          <p:cNvPr id="12" name="Picture 11" descr="Image result for amaz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4440" y="1330404"/>
            <a:ext cx="2762152" cy="10120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971579" y="2269666"/>
            <a:ext cx="2047874" cy="507831"/>
          </a:xfrm>
          <a:prstGeom prst="rect">
            <a:avLst/>
          </a:prstGeom>
          <a:noFill/>
        </p:spPr>
        <p:txBody>
          <a:bodyPr wrap="square" rtlCol="0">
            <a:spAutoFit/>
          </a:bodyPr>
          <a:lstStyle/>
          <a:p>
            <a:pPr algn="ctr"/>
            <a:r>
              <a:rPr lang="en-US" sz="2700" b="1" dirty="0">
                <a:latin typeface="Avenir Book" charset="0"/>
                <a:ea typeface="Avenir Book" charset="0"/>
                <a:cs typeface="Avenir Book" charset="0"/>
              </a:rPr>
              <a:t>Reviews</a:t>
            </a:r>
          </a:p>
        </p:txBody>
      </p:sp>
    </p:spTree>
    <p:extLst>
      <p:ext uri="{BB962C8B-B14F-4D97-AF65-F5344CB8AC3E}">
        <p14:creationId xmlns:p14="http://schemas.microsoft.com/office/powerpoint/2010/main" val="204268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553335" y="171369"/>
            <a:ext cx="10896600" cy="1111905"/>
          </a:xfrm>
        </p:spPr>
        <p:txBody>
          <a:bodyPr>
            <a:normAutofit/>
          </a:bodyPr>
          <a:lstStyle/>
          <a:p>
            <a:pPr algn="ctr"/>
            <a:r>
              <a:rPr lang="en-US" dirty="0">
                <a:latin typeface="Avenir Book" charset="0"/>
                <a:ea typeface="Avenir Book" charset="0"/>
                <a:cs typeface="Avenir Book" charset="0"/>
              </a:rPr>
              <a:t>Quality is Complicated</a:t>
            </a:r>
          </a:p>
        </p:txBody>
      </p:sp>
      <p:pic>
        <p:nvPicPr>
          <p:cNvPr id="12" name="Picture 11" descr="Image result for amaz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440" y="1330404"/>
            <a:ext cx="2762152" cy="10120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971579" y="2269666"/>
            <a:ext cx="2047874" cy="507831"/>
          </a:xfrm>
          <a:prstGeom prst="rect">
            <a:avLst/>
          </a:prstGeom>
          <a:noFill/>
        </p:spPr>
        <p:txBody>
          <a:bodyPr wrap="square" rtlCol="0">
            <a:spAutoFit/>
          </a:bodyPr>
          <a:lstStyle/>
          <a:p>
            <a:pPr algn="ctr"/>
            <a:r>
              <a:rPr lang="en-US" sz="2700" b="1" dirty="0">
                <a:latin typeface="Avenir Book" charset="0"/>
                <a:ea typeface="Avenir Book" charset="0"/>
                <a:cs typeface="Avenir Book" charset="0"/>
              </a:rPr>
              <a:t>Reviews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680" y="3097311"/>
            <a:ext cx="5061792" cy="3043286"/>
          </a:xfrm>
          <a:prstGeom prst="rect">
            <a:avLst/>
          </a:prstGeom>
        </p:spPr>
      </p:pic>
    </p:spTree>
    <p:extLst>
      <p:ext uri="{BB962C8B-B14F-4D97-AF65-F5344CB8AC3E}">
        <p14:creationId xmlns:p14="http://schemas.microsoft.com/office/powerpoint/2010/main" val="1662624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34240"/>
            <a:ext cx="12192000" cy="904304"/>
          </a:xfrm>
        </p:spPr>
        <p:txBody>
          <a:bodyPr/>
          <a:lstStyle/>
          <a:p>
            <a:pPr algn="ctr"/>
            <a:r>
              <a:rPr lang="en-US" dirty="0">
                <a:latin typeface="Avenir Book" charset="0"/>
                <a:ea typeface="Avenir Book" charset="0"/>
                <a:cs typeface="Avenir Book" charset="0"/>
              </a:rPr>
              <a:t>But is Hard to Scale to the Internet</a:t>
            </a:r>
          </a:p>
        </p:txBody>
      </p:sp>
      <p:pic>
        <p:nvPicPr>
          <p:cNvPr id="4" name="Picture 3"/>
          <p:cNvPicPr>
            <a:picLocks noChangeAspect="1"/>
          </p:cNvPicPr>
          <p:nvPr/>
        </p:nvPicPr>
        <p:blipFill>
          <a:blip r:embed="rId3"/>
          <a:stretch>
            <a:fillRect/>
          </a:stretch>
        </p:blipFill>
        <p:spPr>
          <a:xfrm>
            <a:off x="3971812" y="1566672"/>
            <a:ext cx="3956964" cy="3931920"/>
          </a:xfrm>
          <a:prstGeom prst="rect">
            <a:avLst/>
          </a:prstGeom>
        </p:spPr>
      </p:pic>
      <p:sp>
        <p:nvSpPr>
          <p:cNvPr id="5" name="Title 1"/>
          <p:cNvSpPr txBox="1">
            <a:spLocks/>
          </p:cNvSpPr>
          <p:nvPr/>
        </p:nvSpPr>
        <p:spPr>
          <a:xfrm>
            <a:off x="0" y="280416"/>
            <a:ext cx="12192000" cy="9043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venir Book" charset="0"/>
                <a:ea typeface="Avenir Book" charset="0"/>
                <a:cs typeface="Avenir Book" charset="0"/>
              </a:rPr>
              <a:t>Feedback Helps People Write Better</a:t>
            </a:r>
          </a:p>
        </p:txBody>
      </p:sp>
    </p:spTree>
    <p:extLst>
      <p:ext uri="{BB962C8B-B14F-4D97-AF65-F5344CB8AC3E}">
        <p14:creationId xmlns:p14="http://schemas.microsoft.com/office/powerpoint/2010/main" val="1390604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34240"/>
            <a:ext cx="12192000" cy="904304"/>
          </a:xfrm>
        </p:spPr>
        <p:txBody>
          <a:bodyPr/>
          <a:lstStyle/>
          <a:p>
            <a:pPr algn="ctr"/>
            <a:r>
              <a:rPr lang="en-US" dirty="0">
                <a:latin typeface="Avenir Book" charset="0"/>
                <a:ea typeface="Avenir Book" charset="0"/>
                <a:cs typeface="Avenir Book" charset="0"/>
              </a:rPr>
              <a:t>Limited to Grammar, Spelling, etc.</a:t>
            </a:r>
          </a:p>
        </p:txBody>
      </p:sp>
      <p:sp>
        <p:nvSpPr>
          <p:cNvPr id="5" name="Title 1"/>
          <p:cNvSpPr txBox="1">
            <a:spLocks/>
          </p:cNvSpPr>
          <p:nvPr/>
        </p:nvSpPr>
        <p:spPr>
          <a:xfrm>
            <a:off x="0" y="280416"/>
            <a:ext cx="12192000" cy="9043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venir Book" charset="0"/>
                <a:ea typeface="Avenir Book" charset="0"/>
                <a:cs typeface="Avenir Book" charset="0"/>
              </a:rPr>
              <a:t>Online Writing Feedback</a:t>
            </a:r>
          </a:p>
        </p:txBody>
      </p:sp>
      <p:pic>
        <p:nvPicPr>
          <p:cNvPr id="3" name="Picture 2"/>
          <p:cNvPicPr>
            <a:picLocks noChangeAspect="1"/>
          </p:cNvPicPr>
          <p:nvPr/>
        </p:nvPicPr>
        <p:blipFill>
          <a:blip r:embed="rId3"/>
          <a:stretch>
            <a:fillRect/>
          </a:stretch>
        </p:blipFill>
        <p:spPr>
          <a:xfrm>
            <a:off x="4808415" y="1283893"/>
            <a:ext cx="2189284" cy="516519"/>
          </a:xfrm>
          <a:prstGeom prst="rect">
            <a:avLst/>
          </a:prstGeom>
        </p:spPr>
      </p:pic>
      <p:pic>
        <p:nvPicPr>
          <p:cNvPr id="6" name="Picture 5"/>
          <p:cNvPicPr>
            <a:picLocks noChangeAspect="1"/>
          </p:cNvPicPr>
          <p:nvPr/>
        </p:nvPicPr>
        <p:blipFill>
          <a:blip r:embed="rId4"/>
          <a:stretch>
            <a:fillRect/>
          </a:stretch>
        </p:blipFill>
        <p:spPr>
          <a:xfrm>
            <a:off x="4149074" y="1950709"/>
            <a:ext cx="3644544" cy="3783531"/>
          </a:xfrm>
          <a:prstGeom prst="rect">
            <a:avLst/>
          </a:prstGeom>
        </p:spPr>
      </p:pic>
    </p:spTree>
    <p:extLst>
      <p:ext uri="{BB962C8B-B14F-4D97-AF65-F5344CB8AC3E}">
        <p14:creationId xmlns:p14="http://schemas.microsoft.com/office/powerpoint/2010/main" val="165314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790260"/>
            <a:ext cx="12192000" cy="1325563"/>
          </a:xfrm>
        </p:spPr>
        <p:txBody>
          <a:bodyPr>
            <a:normAutofit/>
          </a:bodyPr>
          <a:lstStyle/>
          <a:p>
            <a:pPr algn="ctr"/>
            <a:r>
              <a:rPr lang="en-US" sz="3500" dirty="0">
                <a:latin typeface="Avenir Book" charset="0"/>
                <a:ea typeface="Avenir Book" charset="0"/>
                <a:cs typeface="Avenir Book" charset="0"/>
              </a:rPr>
              <a:t>What </a:t>
            </a:r>
            <a:r>
              <a:rPr lang="en-US" sz="3500" b="1" i="1" dirty="0">
                <a:latin typeface="Avenir Book" charset="0"/>
                <a:ea typeface="Avenir Book" charset="0"/>
                <a:cs typeface="Avenir Book" charset="0"/>
              </a:rPr>
              <a:t>is</a:t>
            </a:r>
            <a:r>
              <a:rPr lang="en-US" sz="3500" dirty="0">
                <a:latin typeface="Avenir Book" charset="0"/>
                <a:ea typeface="Avenir Book" charset="0"/>
                <a:cs typeface="Avenir Book" charset="0"/>
              </a:rPr>
              <a:t> high-quality writing on a given social network?</a:t>
            </a:r>
          </a:p>
        </p:txBody>
      </p:sp>
    </p:spTree>
    <p:extLst>
      <p:ext uri="{BB962C8B-B14F-4D97-AF65-F5344CB8AC3E}">
        <p14:creationId xmlns:p14="http://schemas.microsoft.com/office/powerpoint/2010/main" val="1946320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8300" y="1550658"/>
            <a:ext cx="4400550" cy="1328941"/>
          </a:xfrm>
          <a:prstGeom prst="rect">
            <a:avLst/>
          </a:prstGeom>
        </p:spPr>
      </p:pic>
      <p:pic>
        <p:nvPicPr>
          <p:cNvPr id="14" name="Picture 13" descr="Image result for amaz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8477" y="1982644"/>
            <a:ext cx="2452188" cy="8969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4552950" y="3358267"/>
            <a:ext cx="6191250" cy="1458965"/>
          </a:xfrm>
          <a:prstGeom prst="rect">
            <a:avLst/>
          </a:prstGeom>
        </p:spPr>
      </p:pic>
      <p:pic>
        <p:nvPicPr>
          <p:cNvPr id="15" name="Picture 2" descr="Image result for airbn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8090" y="3709076"/>
            <a:ext cx="2152961" cy="671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5113332" y="5200650"/>
            <a:ext cx="5375285" cy="1127339"/>
          </a:xfrm>
          <a:prstGeom prst="rect">
            <a:avLst/>
          </a:prstGeom>
        </p:spPr>
      </p:pic>
      <p:pic>
        <p:nvPicPr>
          <p:cNvPr id="17" name="Picture 8" descr="Image result for reddi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6343" y="5067300"/>
            <a:ext cx="1506324" cy="111778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0" y="0"/>
            <a:ext cx="12192000" cy="1325563"/>
          </a:xfrm>
        </p:spPr>
        <p:txBody>
          <a:bodyPr>
            <a:normAutofit/>
          </a:bodyPr>
          <a:lstStyle/>
          <a:p>
            <a:pPr algn="ctr"/>
            <a:r>
              <a:rPr lang="en-US" sz="3500" b="1" dirty="0">
                <a:latin typeface="Avenir Book" charset="0"/>
                <a:ea typeface="Avenir Book" charset="0"/>
                <a:cs typeface="Avenir Book" charset="0"/>
              </a:rPr>
              <a:t>Existing Social Text Quality Prediction Models</a:t>
            </a:r>
          </a:p>
        </p:txBody>
      </p:sp>
    </p:spTree>
    <p:extLst>
      <p:ext uri="{BB962C8B-B14F-4D97-AF65-F5344CB8AC3E}">
        <p14:creationId xmlns:p14="http://schemas.microsoft.com/office/powerpoint/2010/main" val="85552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 y="5720076"/>
            <a:ext cx="12192000" cy="1325563"/>
          </a:xfrm>
        </p:spPr>
        <p:txBody>
          <a:bodyPr>
            <a:normAutofit/>
          </a:bodyPr>
          <a:lstStyle/>
          <a:p>
            <a:pPr algn="ctr"/>
            <a:r>
              <a:rPr lang="en-US" sz="3500" dirty="0">
                <a:latin typeface="Avenir Book" charset="0"/>
                <a:ea typeface="Avenir Book" charset="0"/>
                <a:cs typeface="Avenir Book" charset="0"/>
              </a:rPr>
              <a:t>Models </a:t>
            </a:r>
            <a:r>
              <a:rPr lang="en-US" sz="3500" b="1" dirty="0">
                <a:latin typeface="Avenir Book" charset="0"/>
                <a:ea typeface="Avenir Book" charset="0"/>
                <a:cs typeface="Avenir Book" charset="0"/>
              </a:rPr>
              <a:t>descriptive</a:t>
            </a:r>
            <a:r>
              <a:rPr lang="en-US" sz="3500" dirty="0">
                <a:latin typeface="Avenir Book" charset="0"/>
                <a:ea typeface="Avenir Book" charset="0"/>
                <a:cs typeface="Avenir Book" charset="0"/>
              </a:rPr>
              <a:t>, we want </a:t>
            </a:r>
            <a:r>
              <a:rPr lang="en-US" sz="3500" b="1" dirty="0">
                <a:latin typeface="Avenir Book" charset="0"/>
                <a:ea typeface="Avenir Book" charset="0"/>
                <a:cs typeface="Avenir Book" charset="0"/>
              </a:rPr>
              <a:t>normative</a:t>
            </a:r>
            <a:r>
              <a:rPr lang="en-US" sz="3500" dirty="0">
                <a:latin typeface="Avenir Book" charset="0"/>
                <a:ea typeface="Avenir Book" charset="0"/>
                <a:cs typeface="Avenir Book" charset="0"/>
              </a:rPr>
              <a:t> outputs</a:t>
            </a:r>
          </a:p>
        </p:txBody>
      </p:sp>
      <p:pic>
        <p:nvPicPr>
          <p:cNvPr id="10" name="Picture 9"/>
          <p:cNvPicPr>
            <a:picLocks noChangeAspect="1"/>
          </p:cNvPicPr>
          <p:nvPr/>
        </p:nvPicPr>
        <p:blipFill rotWithShape="1">
          <a:blip r:embed="rId3">
            <a:biLevel thresh="75000"/>
          </a:blip>
          <a:srcRect l="51912" t="54759" r="23842" b="21793"/>
          <a:stretch/>
        </p:blipFill>
        <p:spPr>
          <a:xfrm>
            <a:off x="1196950" y="2548140"/>
            <a:ext cx="773194" cy="954477"/>
          </a:xfrm>
          <a:prstGeom prst="rect">
            <a:avLst/>
          </a:prstGeom>
        </p:spPr>
      </p:pic>
      <p:grpSp>
        <p:nvGrpSpPr>
          <p:cNvPr id="28" name="Group 27"/>
          <p:cNvGrpSpPr/>
          <p:nvPr/>
        </p:nvGrpSpPr>
        <p:grpSpPr>
          <a:xfrm>
            <a:off x="1844298" y="1580827"/>
            <a:ext cx="4251701" cy="4257436"/>
            <a:chOff x="1844298" y="1580827"/>
            <a:chExt cx="4251701" cy="4257436"/>
          </a:xfrm>
        </p:grpSpPr>
        <p:cxnSp>
          <p:nvCxnSpPr>
            <p:cNvPr id="11" name="Straight Arrow Connector 10"/>
            <p:cNvCxnSpPr/>
            <p:nvPr/>
          </p:nvCxnSpPr>
          <p:spPr>
            <a:xfrm>
              <a:off x="2243165" y="3025378"/>
              <a:ext cx="1026977" cy="0"/>
            </a:xfrm>
            <a:prstGeom prst="straightConnector1">
              <a:avLst/>
            </a:prstGeom>
            <a:ln w="76200">
              <a:solidFill>
                <a:schemeClr val="tx1">
                  <a:lumMod val="75000"/>
                  <a:lumOff val="25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6" name="TextBox 5"/>
            <p:cNvSpPr txBox="1"/>
            <p:nvPr/>
          </p:nvSpPr>
          <p:spPr>
            <a:xfrm>
              <a:off x="3704095" y="1580827"/>
              <a:ext cx="526942" cy="32008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X</a:t>
              </a:r>
              <a:r>
                <a:rPr lang="en-US" baseline="-25000" dirty="0"/>
                <a:t>1</a:t>
              </a:r>
            </a:p>
            <a:p>
              <a:pPr algn="ctr"/>
              <a:endParaRPr lang="en-US" baseline="-25000" dirty="0"/>
            </a:p>
            <a:p>
              <a:pPr algn="ctr"/>
              <a:endParaRPr lang="en-US" baseline="-25000" dirty="0"/>
            </a:p>
            <a:p>
              <a:pPr algn="ctr"/>
              <a:r>
                <a:rPr lang="en-US" dirty="0"/>
                <a:t>X</a:t>
              </a:r>
              <a:r>
                <a:rPr lang="en-US" baseline="-25000" dirty="0"/>
                <a:t>2</a:t>
              </a:r>
            </a:p>
            <a:p>
              <a:pPr algn="ctr"/>
              <a:r>
                <a:rPr lang="en-US" sz="4400" b="1" baseline="-25000" dirty="0"/>
                <a:t>.</a:t>
              </a:r>
            </a:p>
            <a:p>
              <a:pPr algn="ctr"/>
              <a:r>
                <a:rPr lang="en-US" sz="4400" b="1" baseline="-25000" dirty="0"/>
                <a:t>.</a:t>
              </a:r>
            </a:p>
            <a:p>
              <a:pPr algn="ctr"/>
              <a:r>
                <a:rPr lang="en-US" sz="4400" b="1" baseline="-25000" dirty="0"/>
                <a:t>.</a:t>
              </a:r>
            </a:p>
            <a:p>
              <a:pPr algn="ctr"/>
              <a:endParaRPr lang="en-US" baseline="-25000" dirty="0"/>
            </a:p>
            <a:p>
              <a:pPr algn="ctr"/>
              <a:endParaRPr lang="en-US" baseline="-25000" dirty="0"/>
            </a:p>
            <a:p>
              <a:pPr algn="ctr"/>
              <a:endParaRPr lang="en-US" baseline="-25000" dirty="0"/>
            </a:p>
            <a:p>
              <a:pPr algn="ctr"/>
              <a:r>
                <a:rPr lang="en-US" dirty="0" err="1"/>
                <a:t>X</a:t>
              </a:r>
              <a:r>
                <a:rPr lang="en-US" baseline="-25000" dirty="0" err="1"/>
                <a:t>n</a:t>
              </a:r>
              <a:endParaRPr lang="en-US" dirty="0"/>
            </a:p>
          </p:txBody>
        </p:sp>
        <p:sp>
          <p:nvSpPr>
            <p:cNvPr id="7" name="TextBox 6"/>
            <p:cNvSpPr txBox="1"/>
            <p:nvPr/>
          </p:nvSpPr>
          <p:spPr>
            <a:xfrm>
              <a:off x="1844298" y="5191932"/>
              <a:ext cx="4251701" cy="646331"/>
            </a:xfrm>
            <a:prstGeom prst="rect">
              <a:avLst/>
            </a:prstGeom>
            <a:noFill/>
          </p:spPr>
          <p:txBody>
            <a:bodyPr wrap="square" rtlCol="0">
              <a:spAutoFit/>
            </a:bodyPr>
            <a:lstStyle/>
            <a:p>
              <a:pPr algn="ctr"/>
              <a:r>
                <a:rPr lang="en-US" dirty="0">
                  <a:latin typeface="Avenir Book" charset="0"/>
                  <a:ea typeface="Avenir Book" charset="0"/>
                  <a:cs typeface="Avenir Book" charset="0"/>
                </a:rPr>
                <a:t>Features</a:t>
              </a:r>
            </a:p>
            <a:p>
              <a:pPr algn="ctr"/>
              <a:r>
                <a:rPr lang="en-US" dirty="0">
                  <a:latin typeface="Avenir Book" charset="0"/>
                  <a:ea typeface="Avenir Book" charset="0"/>
                  <a:cs typeface="Avenir Book" charset="0"/>
                </a:rPr>
                <a:t> (</a:t>
              </a:r>
              <a:r>
                <a:rPr lang="en-US" dirty="0" err="1">
                  <a:latin typeface="Avenir Book" charset="0"/>
                  <a:ea typeface="Avenir Book" charset="0"/>
                  <a:cs typeface="Avenir Book" charset="0"/>
                </a:rPr>
                <a:t>i.e</a:t>
              </a:r>
              <a:r>
                <a:rPr lang="en-US" dirty="0">
                  <a:latin typeface="Avenir Book" charset="0"/>
                  <a:ea typeface="Avenir Book" charset="0"/>
                  <a:cs typeface="Avenir Book" charset="0"/>
                </a:rPr>
                <a:t> Word Count, Sentiment)</a:t>
              </a:r>
            </a:p>
          </p:txBody>
        </p:sp>
      </p:grpSp>
      <p:cxnSp>
        <p:nvCxnSpPr>
          <p:cNvPr id="16" name="Straight Arrow Connector 15"/>
          <p:cNvCxnSpPr/>
          <p:nvPr/>
        </p:nvCxnSpPr>
        <p:spPr>
          <a:xfrm>
            <a:off x="4587498" y="3025378"/>
            <a:ext cx="1053884" cy="0"/>
          </a:xfrm>
          <a:prstGeom prst="straightConnector1">
            <a:avLst/>
          </a:prstGeom>
          <a:ln w="76200">
            <a:solidFill>
              <a:schemeClr val="tx1">
                <a:lumMod val="75000"/>
                <a:lumOff val="25000"/>
              </a:schemeClr>
            </a:solidFill>
            <a:tailEnd type="triangle"/>
          </a:ln>
        </p:spPr>
        <p:style>
          <a:lnRef idx="3">
            <a:schemeClr val="accent5"/>
          </a:lnRef>
          <a:fillRef idx="0">
            <a:schemeClr val="accent5"/>
          </a:fillRef>
          <a:effectRef idx="2">
            <a:schemeClr val="accent5"/>
          </a:effectRef>
          <a:fontRef idx="minor">
            <a:schemeClr val="tx1"/>
          </a:fontRef>
        </p:style>
      </p:cxnSp>
      <p:pic>
        <p:nvPicPr>
          <p:cNvPr id="18" name="Picture 2" descr="Image result for server icon"/>
          <p:cNvPicPr>
            <a:picLocks noChangeAspect="1" noChangeArrowheads="1"/>
          </p:cNvPicPr>
          <p:nvPr/>
        </p:nvPicPr>
        <p:blipFill>
          <a:blip r:embed="rId4" cstate="print">
            <a:alphaModFix amt="73000"/>
            <a:extLst>
              <a:ext uri="{28A0092B-C50C-407E-A947-70E740481C1C}">
                <a14:useLocalDpi xmlns:a14="http://schemas.microsoft.com/office/drawing/2010/main" val="0"/>
              </a:ext>
            </a:extLst>
          </a:blip>
          <a:srcRect/>
          <a:stretch>
            <a:fillRect/>
          </a:stretch>
        </p:blipFill>
        <p:spPr bwMode="auto">
          <a:xfrm>
            <a:off x="6096000" y="2576693"/>
            <a:ext cx="878377" cy="89737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V="1">
            <a:off x="7299702" y="1828800"/>
            <a:ext cx="1193369" cy="980183"/>
          </a:xfrm>
          <a:prstGeom prst="straightConnector1">
            <a:avLst/>
          </a:prstGeom>
          <a:ln w="76200">
            <a:solidFill>
              <a:schemeClr val="tx1">
                <a:lumMod val="75000"/>
                <a:lumOff val="25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21" name="Straight Arrow Connector 20"/>
          <p:cNvCxnSpPr/>
          <p:nvPr/>
        </p:nvCxnSpPr>
        <p:spPr>
          <a:xfrm>
            <a:off x="7299702" y="3030522"/>
            <a:ext cx="1226949" cy="944189"/>
          </a:xfrm>
          <a:prstGeom prst="straightConnector1">
            <a:avLst/>
          </a:prstGeom>
          <a:ln w="76200">
            <a:solidFill>
              <a:schemeClr val="tx1">
                <a:lumMod val="75000"/>
                <a:lumOff val="25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5076986" y="5222928"/>
            <a:ext cx="2913681" cy="369332"/>
          </a:xfrm>
          <a:prstGeom prst="rect">
            <a:avLst/>
          </a:prstGeom>
          <a:noFill/>
        </p:spPr>
        <p:txBody>
          <a:bodyPr wrap="square" rtlCol="0">
            <a:spAutoFit/>
          </a:bodyPr>
          <a:lstStyle/>
          <a:p>
            <a:pPr algn="ctr"/>
            <a:r>
              <a:rPr lang="en-US" dirty="0">
                <a:latin typeface="Avenir Book" charset="0"/>
                <a:ea typeface="Avenir Book" charset="0"/>
                <a:cs typeface="Avenir Book" charset="0"/>
              </a:rPr>
              <a:t>Model</a:t>
            </a:r>
          </a:p>
        </p:txBody>
      </p:sp>
      <p:pic>
        <p:nvPicPr>
          <p:cNvPr id="24" name="Picture 23"/>
          <p:cNvPicPr>
            <a:picLocks noChangeAspect="1"/>
          </p:cNvPicPr>
          <p:nvPr/>
        </p:nvPicPr>
        <p:blipFill rotWithShape="1">
          <a:blip r:embed="rId3"/>
          <a:srcRect l="51912" t="54759" r="23842" b="21793"/>
          <a:stretch/>
        </p:blipFill>
        <p:spPr>
          <a:xfrm>
            <a:off x="8609973" y="1249191"/>
            <a:ext cx="750351" cy="926279"/>
          </a:xfrm>
          <a:prstGeom prst="rect">
            <a:avLst/>
          </a:prstGeom>
        </p:spPr>
      </p:pic>
      <p:pic>
        <p:nvPicPr>
          <p:cNvPr id="25" name="Picture 24"/>
          <p:cNvPicPr>
            <a:picLocks noChangeAspect="1"/>
          </p:cNvPicPr>
          <p:nvPr/>
        </p:nvPicPr>
        <p:blipFill rotWithShape="1">
          <a:blip r:embed="rId3"/>
          <a:srcRect l="52753" t="14198" r="22664" b="64352"/>
          <a:stretch/>
        </p:blipFill>
        <p:spPr>
          <a:xfrm>
            <a:off x="8710047" y="3785537"/>
            <a:ext cx="761744" cy="848456"/>
          </a:xfrm>
          <a:prstGeom prst="rect">
            <a:avLst/>
          </a:prstGeom>
        </p:spPr>
      </p:pic>
      <p:sp>
        <p:nvSpPr>
          <p:cNvPr id="26" name="TextBox 25"/>
          <p:cNvSpPr txBox="1"/>
          <p:nvPr/>
        </p:nvSpPr>
        <p:spPr>
          <a:xfrm>
            <a:off x="7634078" y="4976925"/>
            <a:ext cx="2913681" cy="369332"/>
          </a:xfrm>
          <a:prstGeom prst="rect">
            <a:avLst/>
          </a:prstGeom>
          <a:noFill/>
        </p:spPr>
        <p:txBody>
          <a:bodyPr wrap="square" rtlCol="0">
            <a:spAutoFit/>
          </a:bodyPr>
          <a:lstStyle/>
          <a:p>
            <a:pPr algn="ctr"/>
            <a:r>
              <a:rPr lang="en-US">
                <a:latin typeface="Avenir Book" charset="0"/>
                <a:ea typeface="Avenir Book" charset="0"/>
                <a:cs typeface="Avenir Book" charset="0"/>
              </a:rPr>
              <a:t>High Quality</a:t>
            </a:r>
            <a:endParaRPr lang="en-US" dirty="0">
              <a:latin typeface="Avenir Book" charset="0"/>
              <a:ea typeface="Avenir Book" charset="0"/>
              <a:cs typeface="Avenir Book" charset="0"/>
            </a:endParaRPr>
          </a:p>
        </p:txBody>
      </p:sp>
      <p:sp>
        <p:nvSpPr>
          <p:cNvPr id="27" name="TextBox 26"/>
          <p:cNvSpPr txBox="1"/>
          <p:nvPr/>
        </p:nvSpPr>
        <p:spPr>
          <a:xfrm>
            <a:off x="7634078" y="2325477"/>
            <a:ext cx="2913681" cy="369332"/>
          </a:xfrm>
          <a:prstGeom prst="rect">
            <a:avLst/>
          </a:prstGeom>
          <a:noFill/>
        </p:spPr>
        <p:txBody>
          <a:bodyPr wrap="square" rtlCol="0">
            <a:spAutoFit/>
          </a:bodyPr>
          <a:lstStyle/>
          <a:p>
            <a:pPr algn="ctr"/>
            <a:r>
              <a:rPr lang="en-US" dirty="0">
                <a:latin typeface="Avenir Book" charset="0"/>
                <a:ea typeface="Avenir Book" charset="0"/>
                <a:cs typeface="Avenir Book" charset="0"/>
              </a:rPr>
              <a:t>Low Quality</a:t>
            </a:r>
          </a:p>
        </p:txBody>
      </p:sp>
      <p:cxnSp>
        <p:nvCxnSpPr>
          <p:cNvPr id="30" name="Curved Connector 29"/>
          <p:cNvCxnSpPr>
            <a:stCxn id="24" idx="3"/>
            <a:endCxn id="25" idx="3"/>
          </p:cNvCxnSpPr>
          <p:nvPr/>
        </p:nvCxnSpPr>
        <p:spPr>
          <a:xfrm>
            <a:off x="9360324" y="1712331"/>
            <a:ext cx="111467" cy="2497434"/>
          </a:xfrm>
          <a:prstGeom prst="curvedConnector3">
            <a:avLst>
              <a:gd name="adj1" fmla="val 1034268"/>
            </a:avLst>
          </a:prstGeom>
          <a:ln w="76200">
            <a:solidFill>
              <a:srgbClr val="00B050"/>
            </a:solidFill>
            <a:tailEnd type="triangle"/>
          </a:ln>
        </p:spPr>
        <p:style>
          <a:lnRef idx="3">
            <a:schemeClr val="dk1"/>
          </a:lnRef>
          <a:fillRef idx="0">
            <a:schemeClr val="dk1"/>
          </a:fillRef>
          <a:effectRef idx="2">
            <a:schemeClr val="dk1"/>
          </a:effectRef>
          <a:fontRef idx="minor">
            <a:schemeClr val="tx1"/>
          </a:fontRef>
        </p:style>
      </p:cxnSp>
      <p:sp>
        <p:nvSpPr>
          <p:cNvPr id="37" name="TextBox 36"/>
          <p:cNvSpPr txBox="1"/>
          <p:nvPr/>
        </p:nvSpPr>
        <p:spPr>
          <a:xfrm>
            <a:off x="10623310" y="2510143"/>
            <a:ext cx="880534" cy="769441"/>
          </a:xfrm>
          <a:prstGeom prst="rect">
            <a:avLst/>
          </a:prstGeom>
          <a:noFill/>
        </p:spPr>
        <p:txBody>
          <a:bodyPr wrap="square" rtlCol="0">
            <a:spAutoFit/>
          </a:bodyPr>
          <a:lstStyle/>
          <a:p>
            <a:r>
              <a:rPr lang="en-US" sz="4400" dirty="0">
                <a:solidFill>
                  <a:srgbClr val="00B050"/>
                </a:solidFill>
              </a:rPr>
              <a:t>?</a:t>
            </a:r>
          </a:p>
        </p:txBody>
      </p:sp>
      <p:sp>
        <p:nvSpPr>
          <p:cNvPr id="38" name="Title 1"/>
          <p:cNvSpPr txBox="1">
            <a:spLocks/>
          </p:cNvSpPr>
          <p:nvPr/>
        </p:nvSpPr>
        <p:spPr>
          <a:xfrm>
            <a:off x="152400" y="15240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a:latin typeface="Avenir Book" charset="0"/>
                <a:ea typeface="Avenir Book" charset="0"/>
                <a:cs typeface="Avenir Book" charset="0"/>
              </a:rPr>
              <a:t>From Prediction Models to Feedback</a:t>
            </a:r>
            <a:endParaRPr lang="en-US" sz="3500" b="1" dirty="0">
              <a:latin typeface="Avenir Book" charset="0"/>
              <a:ea typeface="Avenir Book" charset="0"/>
              <a:cs typeface="Avenir Book" charset="0"/>
            </a:endParaRPr>
          </a:p>
        </p:txBody>
      </p:sp>
    </p:spTree>
    <p:extLst>
      <p:ext uri="{BB962C8B-B14F-4D97-AF65-F5344CB8AC3E}">
        <p14:creationId xmlns:p14="http://schemas.microsoft.com/office/powerpoint/2010/main" val="1588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26" grpId="0"/>
      <p:bldP spid="27" grpId="0"/>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10003</TotalTime>
  <Words>4211</Words>
  <Application>Microsoft Macintosh PowerPoint</Application>
  <PresentationFormat>Widescreen</PresentationFormat>
  <Paragraphs>567</Paragraphs>
  <Slides>29</Slides>
  <Notes>26</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Avenir Book</vt:lpstr>
      <vt:lpstr>Calibri</vt:lpstr>
      <vt:lpstr>Calibri Light</vt:lpstr>
      <vt:lpstr>Cambria Math</vt:lpstr>
      <vt:lpstr>Consolas</vt:lpstr>
      <vt:lpstr>Raleway</vt:lpstr>
      <vt:lpstr>Times New Roman</vt:lpstr>
      <vt:lpstr>Office Theme</vt:lpstr>
      <vt:lpstr>Leveraging Quality Prediction Models  for Automatic Writing Feedback </vt:lpstr>
      <vt:lpstr>PowerPoint Presentation</vt:lpstr>
      <vt:lpstr>Not Everybody Writes Quality Content</vt:lpstr>
      <vt:lpstr>Quality is Complicated</vt:lpstr>
      <vt:lpstr>But is Hard to Scale to the Internet</vt:lpstr>
      <vt:lpstr>Limited to Grammar, Spelling, etc.</vt:lpstr>
      <vt:lpstr>What is high-quality writing on a given social network?</vt:lpstr>
      <vt:lpstr>Existing Social Text Quality Prediction Models</vt:lpstr>
      <vt:lpstr>Models descriptive, we want normative outputs</vt:lpstr>
      <vt:lpstr>Our Contribution</vt:lpstr>
      <vt:lpstr>Perturbation Analysis Intuition</vt:lpstr>
      <vt:lpstr>In complex models, feature interactions matter</vt:lpstr>
      <vt:lpstr>Existing Social Text Quality Prediction Models</vt:lpstr>
      <vt:lpstr>PowerPoint Presentation</vt:lpstr>
      <vt:lpstr>PowerPoint Presentation</vt:lpstr>
      <vt:lpstr>PowerPoint Presentation</vt:lpstr>
      <vt:lpstr>Example:</vt:lpstr>
      <vt:lpstr>Our Contribution: 2 Automated Feedback Techniques</vt:lpstr>
      <vt:lpstr>Localized Feedback is Better</vt:lpstr>
      <vt:lpstr>PowerPoint Presentation</vt:lpstr>
      <vt:lpstr>PowerPoint Presentation</vt:lpstr>
      <vt:lpstr>PowerPoint Presentation</vt:lpstr>
      <vt:lpstr>PowerPoint Presentation</vt:lpstr>
      <vt:lpstr>PowerPoint Presentation</vt:lpstr>
      <vt:lpstr>Example Amazon User</vt:lpstr>
      <vt:lpstr>Example Airbnb User</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PreCog</dc:title>
  <dc:creator>Microsoft account</dc:creator>
  <cp:lastModifiedBy>HamedN</cp:lastModifiedBy>
  <cp:revision>315</cp:revision>
  <dcterms:created xsi:type="dcterms:W3CDTF">2017-04-05T14:43:07Z</dcterms:created>
  <dcterms:modified xsi:type="dcterms:W3CDTF">2021-01-18T01:48:57Z</dcterms:modified>
</cp:coreProperties>
</file>